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1.xml" ContentType="application/vnd.openxmlformats-officedocument.presentationml.slide+xml"/>
  <Override PartName="/ppt/presentation.xml" ContentType="application/vnd.openxmlformats-officedocument.presentationml.presentation.main+xml"/>
  <Override PartName="/ppt/notesSlides/notesSlide7.xml" ContentType="application/vnd.openxmlformats-officedocument.presentationml.notesSlid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slideLayouts/slideLayout13.xml" ContentType="application/vnd.openxmlformats-officedocument.presentationml.slideLayout+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slideLayouts/slideLayout12.xml" ContentType="application/vnd.openxmlformats-officedocument.presentationml.slideLayout+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Layouts/slideLayout9.xml" ContentType="application/vnd.openxmlformats-officedocument.presentationml.slideLayout+xml"/>
  <Override PartName="/ppt/slideLayouts/slideLayout8.xml" ContentType="application/vnd.openxmlformats-officedocument.presentationml.slideLayout+xml"/>
  <Override PartName="/ppt/slideLayouts/slideLayout7.xml" ContentType="application/vnd.openxmlformats-officedocument.presentationml.slideLayout+xml"/>
  <Override PartName="/ppt/slideLayouts/slideLayout6.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Layouts/slideLayout14.xml" ContentType="application/vnd.openxmlformats-officedocument.presentationml.slideLayout+xml"/>
  <Override PartName="/ppt/notesSlides/notesSlide17.xml" ContentType="application/vnd.openxmlformats-officedocument.presentationml.notesSlide+xml"/>
  <Override PartName="/ppt/theme/theme2.xml" ContentType="application/vnd.openxmlformats-officedocument.theme+xml"/>
  <Override PartName="/ppt/theme/theme1.xml" ContentType="application/vnd.openxmlformats-officedocument.theme+xml"/>
  <Override PartName="/ppt/notesMasters/notesMaster1.xml" ContentType="application/vnd.openxmlformats-officedocument.presentationml.notesMaster+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docProps/app.xml" ContentType="application/vnd.openxmlformats-officedocument.extended-properties+xml"/>
  <Override PartName="/docProps/core.xml" ContentType="application/vnd.openxmlformats-package.core-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4684" r:id="rId1"/>
  </p:sldMasterIdLst>
  <p:notesMasterIdLst>
    <p:notesMasterId r:id="rId26"/>
  </p:notesMasterIdLst>
  <p:sldIdLst>
    <p:sldId id="257" r:id="rId2"/>
    <p:sldId id="259" r:id="rId3"/>
    <p:sldId id="293" r:id="rId4"/>
    <p:sldId id="294" r:id="rId5"/>
    <p:sldId id="271" r:id="rId6"/>
    <p:sldId id="272" r:id="rId7"/>
    <p:sldId id="273" r:id="rId8"/>
    <p:sldId id="274" r:id="rId9"/>
    <p:sldId id="275" r:id="rId10"/>
    <p:sldId id="276" r:id="rId11"/>
    <p:sldId id="278" r:id="rId12"/>
    <p:sldId id="279" r:id="rId13"/>
    <p:sldId id="280" r:id="rId14"/>
    <p:sldId id="281" r:id="rId15"/>
    <p:sldId id="282" r:id="rId16"/>
    <p:sldId id="283" r:id="rId17"/>
    <p:sldId id="284" r:id="rId18"/>
    <p:sldId id="286" r:id="rId19"/>
    <p:sldId id="295" r:id="rId20"/>
    <p:sldId id="296" r:id="rId21"/>
    <p:sldId id="297" r:id="rId22"/>
    <p:sldId id="298" r:id="rId23"/>
    <p:sldId id="299" r:id="rId24"/>
    <p:sldId id="292" r:id="rId25"/>
  </p:sldIdLst>
  <p:sldSz cx="9144000" cy="5143500" type="screen16x9"/>
  <p:notesSz cx="6858000" cy="9144000"/>
  <p:embeddedFontLst>
    <p:embeddedFont>
      <p:font typeface="Proxima Nova" panose="02000506030000020004" pitchFamily="2" charset="0"/>
      <p:regular r:id="rId27"/>
      <p:bold r:id="rId28"/>
      <p:italic r:id="rId29"/>
      <p:boldItalic r:id="rId30"/>
    </p:embeddedFont>
    <p:embeddedFont>
      <p:font typeface="Trebuchet MS" panose="020B0703020202090204" pitchFamily="34" charset="0"/>
      <p:regular r:id="rId31"/>
      <p:bold r:id="rId32"/>
      <p:italic r:id="rId33"/>
    </p:embeddedFont>
    <p:embeddedFont>
      <p:font typeface="Wingdings 3" pitchFamily="2" charset="2"/>
      <p:regular r:id="rId34"/>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F0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84478"/>
  </p:normalViewPr>
  <p:slideViewPr>
    <p:cSldViewPr snapToGrid="0">
      <p:cViewPr varScale="1">
        <p:scale>
          <a:sx n="135" d="100"/>
          <a:sy n="135" d="100"/>
        </p:scale>
        <p:origin x="984" y="176"/>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9" Type="http://schemas.openxmlformats.org/officeDocument/2006/relationships/customXml" Target="../customXml/item1.xml"/><Relationship Id="rId21" Type="http://schemas.openxmlformats.org/officeDocument/2006/relationships/slide" Target="slides/slide20.xml"/><Relationship Id="rId34" Type="http://schemas.openxmlformats.org/officeDocument/2006/relationships/font" Target="fonts/font8.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41" Type="http://schemas.openxmlformats.org/officeDocument/2006/relationships/customXml" Target="../customXml/item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6.fntdata"/><Relationship Id="rId37" Type="http://schemas.openxmlformats.org/officeDocument/2006/relationships/theme" Target="theme/theme1.xml"/><Relationship Id="rId40" Type="http://schemas.openxmlformats.org/officeDocument/2006/relationships/customXml" Target="../customXml/item2.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5.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7.fntdata"/><Relationship Id="rId38"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idx="1"/>
          </p:nvPr>
        </p:nvSpPr>
        <p:spPr/>
        <p:txBody>
          <a:bodyPr/>
          <a:lstStyle/>
          <a:p>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41EE3E-650D-9F88-4301-B1E7E623A51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332E47E-761E-7B1D-6675-2452277F6ABB}"/>
              </a:ext>
            </a:extLst>
          </p:cNvPr>
          <p:cNvSpPr>
            <a:spLocks noGrp="1" noRot="1" noChangeAspect="1"/>
          </p:cNvSpPr>
          <p:nvPr>
            <p:ph type="sldImg" idx="2"/>
          </p:nvPr>
        </p:nvSpPr>
        <p:spPr>
          <a:xfrm>
            <a:off x="381000" y="685800"/>
            <a:ext cx="6096000" cy="3429000"/>
          </a:xfrm>
        </p:spPr>
      </p:sp>
      <p:sp>
        <p:nvSpPr>
          <p:cNvPr id="3" name="Notes Placeholder 2">
            <a:extLst>
              <a:ext uri="{FF2B5EF4-FFF2-40B4-BE49-F238E27FC236}">
                <a16:creationId xmlns:a16="http://schemas.microsoft.com/office/drawing/2014/main" id="{DA4284A0-0C56-95FF-995C-AC3D9DFB9DB8}"/>
              </a:ext>
            </a:extLst>
          </p:cNvPr>
          <p:cNvSpPr>
            <a:spLocks noGrp="1"/>
          </p:cNvSpPr>
          <p:nvPr>
            <p:ph type="body" idx="1"/>
          </p:nvPr>
        </p:nvSpPr>
        <p:spPr/>
        <p:txBody>
          <a:bodyPr/>
          <a:lstStyle/>
          <a:p>
            <a:endParaRPr dirty="0"/>
          </a:p>
        </p:txBody>
      </p:sp>
    </p:spTree>
    <p:extLst>
      <p:ext uri="{BB962C8B-B14F-4D97-AF65-F5344CB8AC3E}">
        <p14:creationId xmlns:p14="http://schemas.microsoft.com/office/powerpoint/2010/main" val="3624360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4ADF9C-EA87-5D43-F212-BADC8944590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FD83D25-9E66-99A3-5A21-64C77030AE26}"/>
              </a:ext>
            </a:extLst>
          </p:cNvPr>
          <p:cNvSpPr>
            <a:spLocks noGrp="1" noRot="1" noChangeAspect="1"/>
          </p:cNvSpPr>
          <p:nvPr>
            <p:ph type="sldImg" idx="2"/>
          </p:nvPr>
        </p:nvSpPr>
        <p:spPr>
          <a:xfrm>
            <a:off x="381000" y="685800"/>
            <a:ext cx="6096000" cy="3429000"/>
          </a:xfrm>
        </p:spPr>
      </p:sp>
      <p:sp>
        <p:nvSpPr>
          <p:cNvPr id="3" name="Notes Placeholder 2">
            <a:extLst>
              <a:ext uri="{FF2B5EF4-FFF2-40B4-BE49-F238E27FC236}">
                <a16:creationId xmlns:a16="http://schemas.microsoft.com/office/drawing/2014/main" id="{1806943C-A4CE-408C-8022-C5E10E34DEE5}"/>
              </a:ext>
            </a:extLst>
          </p:cNvPr>
          <p:cNvSpPr>
            <a:spLocks noGrp="1"/>
          </p:cNvSpPr>
          <p:nvPr>
            <p:ph type="body" idx="1"/>
          </p:nvPr>
        </p:nvSpPr>
        <p:spPr/>
        <p:txBody>
          <a:bodyPr/>
          <a:lstStyle/>
          <a:p>
            <a:endParaRPr dirty="0"/>
          </a:p>
        </p:txBody>
      </p:sp>
    </p:spTree>
    <p:extLst>
      <p:ext uri="{BB962C8B-B14F-4D97-AF65-F5344CB8AC3E}">
        <p14:creationId xmlns:p14="http://schemas.microsoft.com/office/powerpoint/2010/main" val="29232762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idx="1"/>
          </p:nvPr>
        </p:nvSpPr>
        <p:spPr/>
        <p:txBody>
          <a:bodyPr/>
          <a:lstStyle/>
          <a:p>
            <a:endParaRPr dirty="0"/>
          </a:p>
        </p:txBody>
      </p:sp>
    </p:spTree>
    <p:extLst>
      <p:ext uri="{BB962C8B-B14F-4D97-AF65-F5344CB8AC3E}">
        <p14:creationId xmlns:p14="http://schemas.microsoft.com/office/powerpoint/2010/main" val="35294612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idx="1"/>
          </p:nvPr>
        </p:nvSpPr>
        <p:spPr/>
        <p:txBody>
          <a:bodyPr/>
          <a:lstStyle/>
          <a:p>
            <a:endParaRPr dirty="0"/>
          </a:p>
        </p:txBody>
      </p:sp>
    </p:spTree>
    <p:extLst>
      <p:ext uri="{BB962C8B-B14F-4D97-AF65-F5344CB8AC3E}">
        <p14:creationId xmlns:p14="http://schemas.microsoft.com/office/powerpoint/2010/main" val="8586850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idx="1"/>
          </p:nvPr>
        </p:nvSpPr>
        <p:spPr/>
        <p:txBody>
          <a:bodyPr/>
          <a:lstStyle/>
          <a:p>
            <a:endParaRPr dirty="0"/>
          </a:p>
        </p:txBody>
      </p:sp>
    </p:spTree>
    <p:extLst>
      <p:ext uri="{BB962C8B-B14F-4D97-AF65-F5344CB8AC3E}">
        <p14:creationId xmlns:p14="http://schemas.microsoft.com/office/powerpoint/2010/main" val="23211376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idx="1"/>
          </p:nvPr>
        </p:nvSpPr>
        <p:spPr/>
        <p:txBody>
          <a:bodyPr/>
          <a:lstStyle/>
          <a:p>
            <a:r>
              <a:rPr dirty="0"/>
              <a:t>.</a:t>
            </a:r>
          </a:p>
        </p:txBody>
      </p:sp>
    </p:spTree>
    <p:extLst>
      <p:ext uri="{BB962C8B-B14F-4D97-AF65-F5344CB8AC3E}">
        <p14:creationId xmlns:p14="http://schemas.microsoft.com/office/powerpoint/2010/main" val="19732451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idx="1"/>
          </p:nvPr>
        </p:nvSpPr>
        <p:spPr/>
        <p:txBody>
          <a:bodyPr/>
          <a:lstStyle/>
          <a:p>
            <a:endParaRPr dirty="0"/>
          </a:p>
        </p:txBody>
      </p:sp>
    </p:spTree>
    <p:extLst>
      <p:ext uri="{BB962C8B-B14F-4D97-AF65-F5344CB8AC3E}">
        <p14:creationId xmlns:p14="http://schemas.microsoft.com/office/powerpoint/2010/main" val="16235431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idx="1"/>
          </p:nvPr>
        </p:nvSpPr>
        <p:spPr/>
        <p:txBody>
          <a:bodyPr/>
          <a:lstStyle/>
          <a:p>
            <a:endParaRPr dirty="0"/>
          </a:p>
        </p:txBody>
      </p:sp>
    </p:spTree>
    <p:extLst>
      <p:ext uri="{BB962C8B-B14F-4D97-AF65-F5344CB8AC3E}">
        <p14:creationId xmlns:p14="http://schemas.microsoft.com/office/powerpoint/2010/main" val="9449713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idx="1"/>
          </p:nvPr>
        </p:nvSpPr>
        <p:spPr/>
        <p:txBody>
          <a:bodyPr/>
          <a:lstStyle/>
          <a:p>
            <a:endParaRPr dirty="0"/>
          </a:p>
        </p:txBody>
      </p:sp>
    </p:spTree>
    <p:extLst>
      <p:ext uri="{BB962C8B-B14F-4D97-AF65-F5344CB8AC3E}">
        <p14:creationId xmlns:p14="http://schemas.microsoft.com/office/powerpoint/2010/main" val="42648930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idx="1"/>
          </p:nvPr>
        </p:nvSpPr>
        <p:spPr/>
        <p:txBody>
          <a:bodyPr/>
          <a:lstStyle/>
          <a:p>
            <a:endParaRPr dirty="0"/>
          </a:p>
        </p:txBody>
      </p:sp>
    </p:spTree>
    <p:extLst>
      <p:ext uri="{BB962C8B-B14F-4D97-AF65-F5344CB8AC3E}">
        <p14:creationId xmlns:p14="http://schemas.microsoft.com/office/powerpoint/2010/main" val="31772566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idx="1"/>
          </p:nvPr>
        </p:nvSpPr>
        <p:spPr/>
        <p:txBody>
          <a:bodyPr/>
          <a:lstStyle/>
          <a:p>
            <a:endParaRPr dirty="0"/>
          </a:p>
        </p:txBody>
      </p:sp>
    </p:spTree>
    <p:extLst>
      <p:ext uri="{BB962C8B-B14F-4D97-AF65-F5344CB8AC3E}">
        <p14:creationId xmlns:p14="http://schemas.microsoft.com/office/powerpoint/2010/main" val="6977815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idx="1"/>
          </p:nvPr>
        </p:nvSpPr>
        <p:spPr/>
        <p:txBody>
          <a:bodyPr/>
          <a:lstStyle/>
          <a:p>
            <a:endParaRPr dirty="0"/>
          </a:p>
        </p:txBody>
      </p:sp>
    </p:spTree>
    <p:extLst>
      <p:ext uri="{BB962C8B-B14F-4D97-AF65-F5344CB8AC3E}">
        <p14:creationId xmlns:p14="http://schemas.microsoft.com/office/powerpoint/2010/main" val="113048408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idx="1"/>
          </p:nvPr>
        </p:nvSpPr>
        <p:spPr/>
        <p:txBody>
          <a:bodyPr/>
          <a:lstStyle/>
          <a:p>
            <a:endParaRPr dirty="0"/>
          </a:p>
        </p:txBody>
      </p:sp>
    </p:spTree>
    <p:extLst>
      <p:ext uri="{BB962C8B-B14F-4D97-AF65-F5344CB8AC3E}">
        <p14:creationId xmlns:p14="http://schemas.microsoft.com/office/powerpoint/2010/main" val="102007814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idx="1"/>
          </p:nvPr>
        </p:nvSpPr>
        <p:spPr/>
        <p:txBody>
          <a:bodyPr/>
          <a:lstStyle/>
          <a:p>
            <a:endParaRPr dirty="0"/>
          </a:p>
        </p:txBody>
      </p:sp>
    </p:spTree>
    <p:extLst>
      <p:ext uri="{BB962C8B-B14F-4D97-AF65-F5344CB8AC3E}">
        <p14:creationId xmlns:p14="http://schemas.microsoft.com/office/powerpoint/2010/main" val="345749710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idx="1"/>
          </p:nvPr>
        </p:nvSpPr>
        <p:spPr/>
        <p:txBody>
          <a:bodyPr/>
          <a:lstStyle/>
          <a:p>
            <a:endParaRPr dirty="0"/>
          </a:p>
        </p:txBody>
      </p:sp>
    </p:spTree>
    <p:extLst>
      <p:ext uri="{BB962C8B-B14F-4D97-AF65-F5344CB8AC3E}">
        <p14:creationId xmlns:p14="http://schemas.microsoft.com/office/powerpoint/2010/main" val="393097932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idx="1"/>
          </p:nvPr>
        </p:nvSpPr>
        <p:spPr/>
        <p:txBody>
          <a:bodyPr/>
          <a:lstStyle/>
          <a:p>
            <a:endParaRPr dirty="0"/>
          </a:p>
        </p:txBody>
      </p:sp>
    </p:spTree>
    <p:extLst>
      <p:ext uri="{BB962C8B-B14F-4D97-AF65-F5344CB8AC3E}">
        <p14:creationId xmlns:p14="http://schemas.microsoft.com/office/powerpoint/2010/main" val="44415993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D0A80B-A854-D324-1B48-97D2E106DA5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9268494-492F-781C-C425-8225AAE450FA}"/>
              </a:ext>
            </a:extLst>
          </p:cNvPr>
          <p:cNvSpPr>
            <a:spLocks noGrp="1" noRot="1" noChangeAspect="1"/>
          </p:cNvSpPr>
          <p:nvPr>
            <p:ph type="sldImg" idx="2"/>
          </p:nvPr>
        </p:nvSpPr>
        <p:spPr>
          <a:xfrm>
            <a:off x="381000" y="685800"/>
            <a:ext cx="6096000" cy="3429000"/>
          </a:xfrm>
        </p:spPr>
      </p:sp>
      <p:sp>
        <p:nvSpPr>
          <p:cNvPr id="3" name="Notes Placeholder 2">
            <a:extLst>
              <a:ext uri="{FF2B5EF4-FFF2-40B4-BE49-F238E27FC236}">
                <a16:creationId xmlns:a16="http://schemas.microsoft.com/office/drawing/2014/main" id="{C8C910A2-4EA2-D24E-D74D-8E7B0306C434}"/>
              </a:ext>
            </a:extLst>
          </p:cNvPr>
          <p:cNvSpPr>
            <a:spLocks noGrp="1"/>
          </p:cNvSpPr>
          <p:nvPr>
            <p:ph type="body" idx="1"/>
          </p:nvPr>
        </p:nvSpPr>
        <p:spPr/>
        <p:txBody>
          <a:bodyPr/>
          <a:lstStyle/>
          <a:p>
            <a:endParaRPr dirty="0"/>
          </a:p>
        </p:txBody>
      </p:sp>
    </p:spTree>
    <p:extLst>
      <p:ext uri="{BB962C8B-B14F-4D97-AF65-F5344CB8AC3E}">
        <p14:creationId xmlns:p14="http://schemas.microsoft.com/office/powerpoint/2010/main" val="27691575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C74620-B71C-69B3-E044-CCD0FF8F7F9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56AD08B-680E-55D3-EE2F-569EDCB77FD0}"/>
              </a:ext>
            </a:extLst>
          </p:cNvPr>
          <p:cNvSpPr>
            <a:spLocks noGrp="1" noRot="1" noChangeAspect="1"/>
          </p:cNvSpPr>
          <p:nvPr>
            <p:ph type="sldImg" idx="2"/>
          </p:nvPr>
        </p:nvSpPr>
        <p:spPr>
          <a:xfrm>
            <a:off x="381000" y="685800"/>
            <a:ext cx="6096000" cy="3429000"/>
          </a:xfrm>
        </p:spPr>
      </p:sp>
      <p:sp>
        <p:nvSpPr>
          <p:cNvPr id="3" name="Notes Placeholder 2">
            <a:extLst>
              <a:ext uri="{FF2B5EF4-FFF2-40B4-BE49-F238E27FC236}">
                <a16:creationId xmlns:a16="http://schemas.microsoft.com/office/drawing/2014/main" id="{6EDDF2E7-238F-98FB-A534-1432DC1A337C}"/>
              </a:ext>
            </a:extLst>
          </p:cNvPr>
          <p:cNvSpPr>
            <a:spLocks noGrp="1"/>
          </p:cNvSpPr>
          <p:nvPr>
            <p:ph type="body" idx="1"/>
          </p:nvPr>
        </p:nvSpPr>
        <p:spPr/>
        <p:txBody>
          <a:bodyPr/>
          <a:lstStyle/>
          <a:p>
            <a:endParaRPr dirty="0"/>
          </a:p>
        </p:txBody>
      </p:sp>
    </p:spTree>
    <p:extLst>
      <p:ext uri="{BB962C8B-B14F-4D97-AF65-F5344CB8AC3E}">
        <p14:creationId xmlns:p14="http://schemas.microsoft.com/office/powerpoint/2010/main" val="132974296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E08733-A77E-249F-0235-00EE6BBC506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431C028-1E9D-BC9D-BB34-9BCF57694D13}"/>
              </a:ext>
            </a:extLst>
          </p:cNvPr>
          <p:cNvSpPr>
            <a:spLocks noGrp="1" noRot="1" noChangeAspect="1"/>
          </p:cNvSpPr>
          <p:nvPr>
            <p:ph type="sldImg" idx="2"/>
          </p:nvPr>
        </p:nvSpPr>
        <p:spPr>
          <a:xfrm>
            <a:off x="381000" y="685800"/>
            <a:ext cx="6096000" cy="3429000"/>
          </a:xfrm>
        </p:spPr>
      </p:sp>
      <p:sp>
        <p:nvSpPr>
          <p:cNvPr id="3" name="Notes Placeholder 2">
            <a:extLst>
              <a:ext uri="{FF2B5EF4-FFF2-40B4-BE49-F238E27FC236}">
                <a16:creationId xmlns:a16="http://schemas.microsoft.com/office/drawing/2014/main" id="{65ECC04B-F8CD-8952-E62E-AA2FF041C73A}"/>
              </a:ext>
            </a:extLst>
          </p:cNvPr>
          <p:cNvSpPr>
            <a:spLocks noGrp="1"/>
          </p:cNvSpPr>
          <p:nvPr>
            <p:ph type="body" idx="1"/>
          </p:nvPr>
        </p:nvSpPr>
        <p:spPr/>
        <p:txBody>
          <a:bodyPr/>
          <a:lstStyle/>
          <a:p>
            <a:endParaRPr dirty="0"/>
          </a:p>
        </p:txBody>
      </p:sp>
    </p:spTree>
    <p:extLst>
      <p:ext uri="{BB962C8B-B14F-4D97-AF65-F5344CB8AC3E}">
        <p14:creationId xmlns:p14="http://schemas.microsoft.com/office/powerpoint/2010/main" val="226530657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44F7CB-6EC4-C471-D411-8A69EF766FF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B58B8BC-DF1E-2966-03EC-D9B91027AD43}"/>
              </a:ext>
            </a:extLst>
          </p:cNvPr>
          <p:cNvSpPr>
            <a:spLocks noGrp="1" noRot="1" noChangeAspect="1"/>
          </p:cNvSpPr>
          <p:nvPr>
            <p:ph type="sldImg" idx="2"/>
          </p:nvPr>
        </p:nvSpPr>
        <p:spPr>
          <a:xfrm>
            <a:off x="381000" y="685800"/>
            <a:ext cx="6096000" cy="3429000"/>
          </a:xfrm>
        </p:spPr>
      </p:sp>
      <p:sp>
        <p:nvSpPr>
          <p:cNvPr id="3" name="Notes Placeholder 2">
            <a:extLst>
              <a:ext uri="{FF2B5EF4-FFF2-40B4-BE49-F238E27FC236}">
                <a16:creationId xmlns:a16="http://schemas.microsoft.com/office/drawing/2014/main" id="{C56D2FF0-7524-8657-A11F-34B36B9E7C48}"/>
              </a:ext>
            </a:extLst>
          </p:cNvPr>
          <p:cNvSpPr>
            <a:spLocks noGrp="1"/>
          </p:cNvSpPr>
          <p:nvPr>
            <p:ph type="body" idx="1"/>
          </p:nvPr>
        </p:nvSpPr>
        <p:spPr/>
        <p:txBody>
          <a:bodyPr/>
          <a:lstStyle/>
          <a:p>
            <a:endParaRPr dirty="0"/>
          </a:p>
        </p:txBody>
      </p:sp>
    </p:spTree>
    <p:extLst>
      <p:ext uri="{BB962C8B-B14F-4D97-AF65-F5344CB8AC3E}">
        <p14:creationId xmlns:p14="http://schemas.microsoft.com/office/powerpoint/2010/main" val="309367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958F05-E540-140E-2BAF-46F1A67C9D8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A08159A-7FD1-82A1-17F8-A170571B4EDE}"/>
              </a:ext>
            </a:extLst>
          </p:cNvPr>
          <p:cNvSpPr>
            <a:spLocks noGrp="1" noRot="1" noChangeAspect="1"/>
          </p:cNvSpPr>
          <p:nvPr>
            <p:ph type="sldImg" idx="2"/>
          </p:nvPr>
        </p:nvSpPr>
        <p:spPr>
          <a:xfrm>
            <a:off x="381000" y="685800"/>
            <a:ext cx="6096000" cy="3429000"/>
          </a:xfrm>
        </p:spPr>
      </p:sp>
      <p:sp>
        <p:nvSpPr>
          <p:cNvPr id="3" name="Notes Placeholder 2">
            <a:extLst>
              <a:ext uri="{FF2B5EF4-FFF2-40B4-BE49-F238E27FC236}">
                <a16:creationId xmlns:a16="http://schemas.microsoft.com/office/drawing/2014/main" id="{ED99FFE3-3C7C-2E7E-BD6D-BADB78C6287B}"/>
              </a:ext>
            </a:extLst>
          </p:cNvPr>
          <p:cNvSpPr>
            <a:spLocks noGrp="1"/>
          </p:cNvSpPr>
          <p:nvPr>
            <p:ph type="body" idx="1"/>
          </p:nvPr>
        </p:nvSpPr>
        <p:spPr/>
        <p:txBody>
          <a:bodyPr/>
          <a:lstStyle/>
          <a:p>
            <a:endParaRPr dirty="0"/>
          </a:p>
        </p:txBody>
      </p:sp>
    </p:spTree>
    <p:extLst>
      <p:ext uri="{BB962C8B-B14F-4D97-AF65-F5344CB8AC3E}">
        <p14:creationId xmlns:p14="http://schemas.microsoft.com/office/powerpoint/2010/main" val="210319718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idx="1"/>
          </p:nvPr>
        </p:nvSpPr>
        <p:spPr/>
        <p:txBody>
          <a:bodyPr/>
          <a:lstStyle/>
          <a:p>
            <a:endParaRPr dirty="0"/>
          </a:p>
        </p:txBody>
      </p:sp>
    </p:spTree>
    <p:extLst>
      <p:ext uri="{BB962C8B-B14F-4D97-AF65-F5344CB8AC3E}">
        <p14:creationId xmlns:p14="http://schemas.microsoft.com/office/powerpoint/2010/main" val="14535761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6350"/>
            <a:ext cx="9144000" cy="5149850"/>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300" y="1803400"/>
            <a:ext cx="5825202" cy="1234727"/>
          </a:xfrm>
        </p:spPr>
        <p:txBody>
          <a:bodyPr anchor="b">
            <a:noAutofit/>
          </a:bodyPr>
          <a:lstStyle>
            <a:lvl1pPr algn="r">
              <a:defRPr sz="4050">
                <a:solidFill>
                  <a:schemeClr val="accent1"/>
                </a:solidFill>
              </a:defRPr>
            </a:lvl1pPr>
          </a:lstStyle>
          <a:p>
            <a:r>
              <a:rPr lang="en-GB"/>
              <a:t>Click to edit Master title style</a:t>
            </a:r>
            <a:endParaRPr lang="en-US" dirty="0"/>
          </a:p>
        </p:txBody>
      </p:sp>
      <p:sp>
        <p:nvSpPr>
          <p:cNvPr id="3" name="Subtitle 2"/>
          <p:cNvSpPr>
            <a:spLocks noGrp="1"/>
          </p:cNvSpPr>
          <p:nvPr>
            <p:ph type="subTitle" idx="1"/>
          </p:nvPr>
        </p:nvSpPr>
        <p:spPr>
          <a:xfrm>
            <a:off x="1130300" y="3038125"/>
            <a:ext cx="5825202" cy="822674"/>
          </a:xfrm>
        </p:spPr>
        <p:txBody>
          <a:bodyPr anchor="t"/>
          <a:lstStyle>
            <a:lvl1pPr marL="0" indent="0" algn="r">
              <a:buNone/>
              <a:defRPr>
                <a:solidFill>
                  <a:schemeClr val="tx1">
                    <a:lumMod val="50000"/>
                    <a:lumOff val="50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83284890-85D2-4D7B-8EF5-15A9C1DB8F42}" type="datetimeFigureOut">
              <a:rPr lang="en-US" smtClean="0"/>
              <a:t>3/13/26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711960701"/>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8664C608-40B1-4030-A28D-5B74BC98ADCE}" type="datetimeFigureOut">
              <a:rPr lang="en-US" smtClean="0"/>
              <a:t>3/13/26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81534539"/>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08001" y="2025651"/>
            <a:ext cx="6447501" cy="1369936"/>
          </a:xfrm>
        </p:spPr>
        <p:txBody>
          <a:bodyPr anchor="b"/>
          <a:lstStyle>
            <a:lvl1pPr algn="l">
              <a:defRPr sz="3000" b="0" cap="none"/>
            </a:lvl1pPr>
          </a:lstStyle>
          <a:p>
            <a:r>
              <a:rPr lang="en-GB"/>
              <a:t>Click to edit Master title style</a:t>
            </a:r>
            <a:endParaRPr lang="en-US" dirty="0"/>
          </a:p>
        </p:txBody>
      </p:sp>
      <p:sp>
        <p:nvSpPr>
          <p:cNvPr id="3" name="Text Placeholder 2"/>
          <p:cNvSpPr>
            <a:spLocks noGrp="1"/>
          </p:cNvSpPr>
          <p:nvPr>
            <p:ph type="body" idx="1"/>
          </p:nvPr>
        </p:nvSpPr>
        <p:spPr>
          <a:xfrm>
            <a:off x="508001" y="3395586"/>
            <a:ext cx="6447501" cy="645300"/>
          </a:xfrm>
        </p:spPr>
        <p:txBody>
          <a:bodyPr anchor="t"/>
          <a:lstStyle>
            <a:lvl1pPr marL="0" indent="0" algn="l">
              <a:buNone/>
              <a:defRPr sz="1500">
                <a:solidFill>
                  <a:schemeClr val="tx1">
                    <a:lumMod val="50000"/>
                    <a:lumOff val="50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C6F822A4-8DA6-4447-9B1F-C5DB58435268}" type="datetimeFigureOut">
              <a:rPr lang="en-US" smtClean="0"/>
              <a:t>3/13/26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745666102"/>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508001" y="1620442"/>
            <a:ext cx="3138026" cy="291057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3817477" y="1620442"/>
            <a:ext cx="3138026" cy="291058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8664C608-40B1-4030-A28D-5B74BC98ADCE}" type="datetimeFigureOut">
              <a:rPr lang="en-US" smtClean="0"/>
              <a:t>3/13/26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1758730273"/>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endParaRPr lang="en-US" dirty="0"/>
          </a:p>
        </p:txBody>
      </p:sp>
      <p:sp>
        <p:nvSpPr>
          <p:cNvPr id="3" name="Text Placeholder 2"/>
          <p:cNvSpPr>
            <a:spLocks noGrp="1"/>
          </p:cNvSpPr>
          <p:nvPr>
            <p:ph type="body" idx="1"/>
          </p:nvPr>
        </p:nvSpPr>
        <p:spPr>
          <a:xfrm>
            <a:off x="506809" y="1620737"/>
            <a:ext cx="3139217" cy="432197"/>
          </a:xfrm>
        </p:spPr>
        <p:txBody>
          <a:bodyPr anchor="b">
            <a:noAutofit/>
          </a:bodyPr>
          <a:lstStyle>
            <a:lvl1pPr marL="0" indent="0">
              <a:buNone/>
              <a:defRPr sz="1800" b="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4" name="Content Placeholder 3"/>
          <p:cNvSpPr>
            <a:spLocks noGrp="1"/>
          </p:cNvSpPr>
          <p:nvPr>
            <p:ph sz="half" idx="2"/>
          </p:nvPr>
        </p:nvSpPr>
        <p:spPr>
          <a:xfrm>
            <a:off x="506809" y="2052934"/>
            <a:ext cx="3139217" cy="2478088"/>
          </a:xfrm>
        </p:spPr>
        <p:txBody>
          <a:bodyPr>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3816287" y="1620737"/>
            <a:ext cx="3139214" cy="432197"/>
          </a:xfrm>
        </p:spPr>
        <p:txBody>
          <a:bodyPr anchor="b">
            <a:noAutofit/>
          </a:bodyPr>
          <a:lstStyle>
            <a:lvl1pPr marL="0" indent="0">
              <a:buNone/>
              <a:defRPr sz="1800" b="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6" name="Content Placeholder 5"/>
          <p:cNvSpPr>
            <a:spLocks noGrp="1"/>
          </p:cNvSpPr>
          <p:nvPr>
            <p:ph sz="quarter" idx="4"/>
          </p:nvPr>
        </p:nvSpPr>
        <p:spPr>
          <a:xfrm>
            <a:off x="3816288" y="2052934"/>
            <a:ext cx="3139213" cy="2478088"/>
          </a:xfrm>
        </p:spPr>
        <p:txBody>
          <a:bodyPr>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8664C608-40B1-4030-A28D-5B74BC98ADCE}" type="datetimeFigureOut">
              <a:rPr lang="en-US" smtClean="0"/>
              <a:t>3/13/26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638314175"/>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508001" y="457200"/>
            <a:ext cx="6447501" cy="990600"/>
          </a:xfrm>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677919A6-33EB-49BD-A62F-1FA56B9F9712}" type="datetimeFigureOut">
              <a:rPr lang="en-US" smtClean="0"/>
              <a:t>3/13/26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2456011165"/>
      </p:ext>
    </p:extLst>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A4E7D1B-D673-4CF6-8672-009D42ABD2A0}" type="datetimeFigureOut">
              <a:rPr lang="en-US" smtClean="0"/>
              <a:t>3/13/26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16051032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8000" y="1123953"/>
            <a:ext cx="2890896" cy="958850"/>
          </a:xfrm>
        </p:spPr>
        <p:txBody>
          <a:bodyPr anchor="b">
            <a:normAutofit/>
          </a:bodyPr>
          <a:lstStyle>
            <a:lvl1pPr>
              <a:defRPr sz="1500"/>
            </a:lvl1pPr>
          </a:lstStyle>
          <a:p>
            <a:r>
              <a:rPr lang="en-GB"/>
              <a:t>Click to edit Master title style</a:t>
            </a:r>
            <a:endParaRPr lang="en-US" dirty="0"/>
          </a:p>
        </p:txBody>
      </p:sp>
      <p:sp>
        <p:nvSpPr>
          <p:cNvPr id="3" name="Content Placeholder 2"/>
          <p:cNvSpPr>
            <a:spLocks noGrp="1"/>
          </p:cNvSpPr>
          <p:nvPr>
            <p:ph idx="1"/>
          </p:nvPr>
        </p:nvSpPr>
        <p:spPr>
          <a:xfrm>
            <a:off x="3570346" y="386193"/>
            <a:ext cx="3385156" cy="4144828"/>
          </a:xfrm>
        </p:spPr>
        <p:txBody>
          <a:bodyPr>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508000" y="2082802"/>
            <a:ext cx="2890896" cy="1938337"/>
          </a:xfrm>
        </p:spPr>
        <p:txBody>
          <a:bodyPr>
            <a:normAutofit/>
          </a:bodyPr>
          <a:lstStyle>
            <a:lvl1pPr marL="0" indent="0">
              <a:buNone/>
              <a:defRPr sz="1050"/>
            </a:lvl1pPr>
            <a:lvl2pPr marL="342797" indent="0">
              <a:buNone/>
              <a:defRPr sz="1050"/>
            </a:lvl2pPr>
            <a:lvl3pPr marL="685595" indent="0">
              <a:buNone/>
              <a:defRPr sz="900"/>
            </a:lvl3pPr>
            <a:lvl4pPr marL="1028392" indent="0">
              <a:buNone/>
              <a:defRPr sz="750"/>
            </a:lvl4pPr>
            <a:lvl5pPr marL="1371188" indent="0">
              <a:buNone/>
              <a:defRPr sz="750"/>
            </a:lvl5pPr>
            <a:lvl6pPr marL="1713986" indent="0">
              <a:buNone/>
              <a:defRPr sz="750"/>
            </a:lvl6pPr>
            <a:lvl7pPr marL="2056783" indent="0">
              <a:buNone/>
              <a:defRPr sz="750"/>
            </a:lvl7pPr>
            <a:lvl8pPr marL="2399580" indent="0">
              <a:buNone/>
              <a:defRPr sz="750"/>
            </a:lvl8pPr>
            <a:lvl9pPr marL="2742377" indent="0">
              <a:buNone/>
              <a:defRPr sz="750"/>
            </a:lvl9pPr>
          </a:lstStyle>
          <a:p>
            <a:pPr lvl="0"/>
            <a:r>
              <a:rPr lang="en-GB"/>
              <a:t>Click to edit Master text styles</a:t>
            </a:r>
          </a:p>
        </p:txBody>
      </p:sp>
      <p:sp>
        <p:nvSpPr>
          <p:cNvPr id="5" name="Date Placeholder 4"/>
          <p:cNvSpPr>
            <a:spLocks noGrp="1"/>
          </p:cNvSpPr>
          <p:nvPr>
            <p:ph type="dt" sz="half" idx="10"/>
          </p:nvPr>
        </p:nvSpPr>
        <p:spPr/>
        <p:txBody>
          <a:bodyPr/>
          <a:lstStyle/>
          <a:p>
            <a:fld id="{8664C608-40B1-4030-A28D-5B74BC98ADCE}" type="datetimeFigureOut">
              <a:rPr lang="en-US" smtClean="0"/>
              <a:t>3/13/26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932861653"/>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8001" y="3600450"/>
            <a:ext cx="6447500" cy="425054"/>
          </a:xfrm>
        </p:spPr>
        <p:txBody>
          <a:bodyPr anchor="b">
            <a:normAutofit/>
          </a:bodyPr>
          <a:lstStyle>
            <a:lvl1pPr algn="l">
              <a:defRPr sz="1800" b="0"/>
            </a:lvl1pPr>
          </a:lstStyle>
          <a:p>
            <a:r>
              <a:rPr lang="en-GB"/>
              <a:t>Click to edit Master title style</a:t>
            </a:r>
            <a:endParaRPr lang="en-US" dirty="0"/>
          </a:p>
        </p:txBody>
      </p:sp>
      <p:sp>
        <p:nvSpPr>
          <p:cNvPr id="3" name="Picture Placeholder 2"/>
          <p:cNvSpPr>
            <a:spLocks noGrp="1" noChangeAspect="1"/>
          </p:cNvSpPr>
          <p:nvPr>
            <p:ph type="pic" idx="1"/>
          </p:nvPr>
        </p:nvSpPr>
        <p:spPr>
          <a:xfrm>
            <a:off x="508001" y="457200"/>
            <a:ext cx="6447501" cy="2884289"/>
          </a:xfrm>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GB"/>
              <a:t>Click icon to add picture</a:t>
            </a:r>
            <a:endParaRPr lang="en-US" dirty="0"/>
          </a:p>
        </p:txBody>
      </p:sp>
      <p:sp>
        <p:nvSpPr>
          <p:cNvPr id="4" name="Text Placeholder 3"/>
          <p:cNvSpPr>
            <a:spLocks noGrp="1"/>
          </p:cNvSpPr>
          <p:nvPr>
            <p:ph type="body" sz="half" idx="2"/>
          </p:nvPr>
        </p:nvSpPr>
        <p:spPr>
          <a:xfrm>
            <a:off x="508001" y="4025504"/>
            <a:ext cx="6447500" cy="505518"/>
          </a:xfrm>
        </p:spPr>
        <p:txBody>
          <a:bodyPr>
            <a:normAutofit/>
          </a:bodyPr>
          <a:lstStyle>
            <a:lvl1pPr marL="0" indent="0">
              <a:buNone/>
              <a:defRPr sz="9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GB"/>
              <a:t>Click to edit Master text styles</a:t>
            </a: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
        <p:nvSpPr>
          <p:cNvPr id="5" name="Date Placeholder 4"/>
          <p:cNvSpPr>
            <a:spLocks noGrp="1"/>
          </p:cNvSpPr>
          <p:nvPr>
            <p:ph type="dt" sz="half" idx="10"/>
          </p:nvPr>
        </p:nvSpPr>
        <p:spPr/>
        <p:txBody>
          <a:bodyPr/>
          <a:lstStyle/>
          <a:p>
            <a:fld id="{8664C608-40B1-4030-A28D-5B74BC98ADCE}" type="datetimeFigureOut">
              <a:rPr lang="en-US" smtClean="0"/>
              <a:t>3/13/26</a:t>
            </a:fld>
            <a:endParaRPr lang="en-US" dirty="0"/>
          </a:p>
        </p:txBody>
      </p:sp>
    </p:spTree>
    <p:extLst>
      <p:ext uri="{BB962C8B-B14F-4D97-AF65-F5344CB8AC3E}">
        <p14:creationId xmlns:p14="http://schemas.microsoft.com/office/powerpoint/2010/main" val="4139678116"/>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508001" y="457200"/>
            <a:ext cx="6447501" cy="2552700"/>
          </a:xfrm>
        </p:spPr>
        <p:txBody>
          <a:bodyPr anchor="ctr">
            <a:normAutofit/>
          </a:bodyPr>
          <a:lstStyle>
            <a:lvl1pPr algn="l">
              <a:defRPr sz="3300" b="0" cap="none"/>
            </a:lvl1pPr>
          </a:lstStyle>
          <a:p>
            <a:r>
              <a:rPr lang="en-GB"/>
              <a:t>Click to edit Master title style</a:t>
            </a:r>
            <a:endParaRPr lang="en-US" dirty="0"/>
          </a:p>
        </p:txBody>
      </p:sp>
      <p:sp>
        <p:nvSpPr>
          <p:cNvPr id="3" name="Text Placeholder 2"/>
          <p:cNvSpPr>
            <a:spLocks noGrp="1"/>
          </p:cNvSpPr>
          <p:nvPr>
            <p:ph type="body" idx="1"/>
          </p:nvPr>
        </p:nvSpPr>
        <p:spPr>
          <a:xfrm>
            <a:off x="508001" y="3352800"/>
            <a:ext cx="6447501" cy="1178222"/>
          </a:xfrm>
        </p:spPr>
        <p:txBody>
          <a:bodyPr anchor="ctr">
            <a:normAutofit/>
          </a:bodyPr>
          <a:lstStyle>
            <a:lvl1pPr marL="0" indent="0" algn="l">
              <a:buNone/>
              <a:defRPr sz="1350">
                <a:solidFill>
                  <a:schemeClr val="tx1">
                    <a:lumMod val="75000"/>
                    <a:lumOff val="2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8664C608-40B1-4030-A28D-5B74BC98ADCE}" type="datetimeFigureOut">
              <a:rPr lang="en-US" smtClean="0"/>
              <a:t>3/13/26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2777410211"/>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8500" y="457200"/>
            <a:ext cx="6070601" cy="2266950"/>
          </a:xfrm>
        </p:spPr>
        <p:txBody>
          <a:bodyPr anchor="ctr">
            <a:normAutofit/>
          </a:bodyPr>
          <a:lstStyle>
            <a:lvl1pPr algn="l">
              <a:defRPr sz="3300" b="0" cap="none"/>
            </a:lvl1pPr>
          </a:lstStyle>
          <a:p>
            <a:r>
              <a:rPr lang="en-GB"/>
              <a:t>Click to edit Master title style</a:t>
            </a:r>
            <a:endParaRPr lang="en-US" dirty="0"/>
          </a:p>
        </p:txBody>
      </p:sp>
      <p:sp>
        <p:nvSpPr>
          <p:cNvPr id="23" name="Text Placeholder 9"/>
          <p:cNvSpPr>
            <a:spLocks noGrp="1"/>
          </p:cNvSpPr>
          <p:nvPr>
            <p:ph type="body" sz="quarter" idx="13"/>
          </p:nvPr>
        </p:nvSpPr>
        <p:spPr>
          <a:xfrm>
            <a:off x="1024604" y="2724150"/>
            <a:ext cx="5418393" cy="285750"/>
          </a:xfrm>
        </p:spPr>
        <p:txBody>
          <a:bodyPr anchor="ctr">
            <a:noAutofit/>
          </a:bodyPr>
          <a:lstStyle>
            <a:lvl1pPr marL="0" indent="0">
              <a:buFontTx/>
              <a:buNone/>
              <a:defRPr sz="1200">
                <a:solidFill>
                  <a:schemeClr val="tx1">
                    <a:lumMod val="50000"/>
                    <a:lumOff val="50000"/>
                  </a:schemeClr>
                </a:solidFill>
              </a:defRPr>
            </a:lvl1pPr>
            <a:lvl2pPr marL="342900" indent="0">
              <a:buFontTx/>
              <a:buNone/>
              <a:defRPr/>
            </a:lvl2pPr>
            <a:lvl3pPr marL="685800" indent="0">
              <a:buFontTx/>
              <a:buNone/>
              <a:defRPr/>
            </a:lvl3pPr>
            <a:lvl4pPr marL="1028700" indent="0">
              <a:buFontTx/>
              <a:buNone/>
              <a:defRPr/>
            </a:lvl4pPr>
            <a:lvl5pPr marL="1371600" indent="0">
              <a:buFontTx/>
              <a:buNone/>
              <a:defRPr/>
            </a:lvl5pPr>
          </a:lstStyle>
          <a:p>
            <a:pPr lvl="0"/>
            <a:r>
              <a:rPr lang="en-GB"/>
              <a:t>Click to edit Master text styles</a:t>
            </a:r>
          </a:p>
        </p:txBody>
      </p:sp>
      <p:sp>
        <p:nvSpPr>
          <p:cNvPr id="3" name="Text Placeholder 2"/>
          <p:cNvSpPr>
            <a:spLocks noGrp="1"/>
          </p:cNvSpPr>
          <p:nvPr>
            <p:ph type="body" idx="1"/>
          </p:nvPr>
        </p:nvSpPr>
        <p:spPr>
          <a:xfrm>
            <a:off x="508001" y="3352800"/>
            <a:ext cx="6447501" cy="1178222"/>
          </a:xfrm>
        </p:spPr>
        <p:txBody>
          <a:bodyPr anchor="ctr">
            <a:normAutofit/>
          </a:bodyPr>
          <a:lstStyle>
            <a:lvl1pPr marL="0" indent="0" algn="l">
              <a:buNone/>
              <a:defRPr sz="1350">
                <a:solidFill>
                  <a:schemeClr val="tx1">
                    <a:lumMod val="75000"/>
                    <a:lumOff val="2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8664C608-40B1-4030-A28D-5B74BC98ADCE}" type="datetimeFigureOut">
              <a:rPr lang="en-US" smtClean="0"/>
              <a:t>3/13/26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
        <p:nvSpPr>
          <p:cNvPr id="24" name="TextBox 23"/>
          <p:cNvSpPr txBox="1"/>
          <p:nvPr/>
        </p:nvSpPr>
        <p:spPr>
          <a:xfrm>
            <a:off x="406402" y="592784"/>
            <a:ext cx="457200" cy="438582"/>
          </a:xfrm>
          <a:prstGeom prst="rect">
            <a:avLst/>
          </a:prstGeom>
        </p:spPr>
        <p:txBody>
          <a:bodyPr vert="horz" lIns="68580" tIns="34290" rIns="68580" bIns="34290" rtlCol="0" anchor="ctr">
            <a:noAutofit/>
          </a:bodyPr>
          <a:lstStyle/>
          <a:p>
            <a:pPr lvl="0"/>
            <a:r>
              <a:rPr lang="en-US" sz="6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669758" y="2164917"/>
            <a:ext cx="457200" cy="438582"/>
          </a:xfrm>
          <a:prstGeom prst="rect">
            <a:avLst/>
          </a:prstGeom>
        </p:spPr>
        <p:txBody>
          <a:bodyPr vert="horz" lIns="68580" tIns="34290" rIns="68580" bIns="34290" rtlCol="0" anchor="ctr">
            <a:noAutofit/>
          </a:bodyPr>
          <a:lstStyle/>
          <a:p>
            <a:pPr lvl="0"/>
            <a:r>
              <a:rPr lang="en-US" sz="6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382201068"/>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508001" y="1448991"/>
            <a:ext cx="6447501" cy="1946595"/>
          </a:xfrm>
        </p:spPr>
        <p:txBody>
          <a:bodyPr anchor="b">
            <a:normAutofit/>
          </a:bodyPr>
          <a:lstStyle>
            <a:lvl1pPr algn="l">
              <a:defRPr sz="3300" b="0" cap="none"/>
            </a:lvl1pPr>
          </a:lstStyle>
          <a:p>
            <a:r>
              <a:rPr lang="en-GB"/>
              <a:t>Click to edit Master title style</a:t>
            </a:r>
            <a:endParaRPr lang="en-US" dirty="0"/>
          </a:p>
        </p:txBody>
      </p:sp>
      <p:sp>
        <p:nvSpPr>
          <p:cNvPr id="3" name="Text Placeholder 2"/>
          <p:cNvSpPr>
            <a:spLocks noGrp="1"/>
          </p:cNvSpPr>
          <p:nvPr>
            <p:ph type="body" idx="1"/>
          </p:nvPr>
        </p:nvSpPr>
        <p:spPr>
          <a:xfrm>
            <a:off x="508001" y="3395586"/>
            <a:ext cx="6447501" cy="1135436"/>
          </a:xfrm>
        </p:spPr>
        <p:txBody>
          <a:bodyPr anchor="t">
            <a:normAutofit/>
          </a:bodyPr>
          <a:lstStyle>
            <a:lvl1pPr marL="0" indent="0" algn="l">
              <a:buNone/>
              <a:defRPr sz="1350">
                <a:solidFill>
                  <a:schemeClr val="tx1">
                    <a:lumMod val="75000"/>
                    <a:lumOff val="2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8664C608-40B1-4030-A28D-5B74BC98ADCE}" type="datetimeFigureOut">
              <a:rPr lang="en-US" smtClean="0"/>
              <a:t>3/13/26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2565527455"/>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698500" y="457200"/>
            <a:ext cx="6070601" cy="2266950"/>
          </a:xfrm>
        </p:spPr>
        <p:txBody>
          <a:bodyPr anchor="ctr">
            <a:normAutofit/>
          </a:bodyPr>
          <a:lstStyle>
            <a:lvl1pPr algn="l">
              <a:defRPr sz="3300" b="0" cap="none"/>
            </a:lvl1pPr>
          </a:lstStyle>
          <a:p>
            <a:r>
              <a:rPr lang="en-GB"/>
              <a:t>Click to edit Master title style</a:t>
            </a:r>
            <a:endParaRPr lang="en-US" dirty="0"/>
          </a:p>
        </p:txBody>
      </p:sp>
      <p:sp>
        <p:nvSpPr>
          <p:cNvPr id="23" name="Text Placeholder 9"/>
          <p:cNvSpPr>
            <a:spLocks noGrp="1"/>
          </p:cNvSpPr>
          <p:nvPr>
            <p:ph type="body" sz="quarter" idx="13"/>
          </p:nvPr>
        </p:nvSpPr>
        <p:spPr>
          <a:xfrm>
            <a:off x="507999" y="3009900"/>
            <a:ext cx="6447502" cy="385686"/>
          </a:xfrm>
        </p:spPr>
        <p:txBody>
          <a:bodyPr anchor="b">
            <a:noAutofit/>
          </a:bodyPr>
          <a:lstStyle>
            <a:lvl1pPr marL="0" indent="0">
              <a:buFontTx/>
              <a:buNone/>
              <a:defRPr sz="1800">
                <a:solidFill>
                  <a:schemeClr val="tx1">
                    <a:lumMod val="75000"/>
                    <a:lumOff val="25000"/>
                  </a:schemeClr>
                </a:solidFill>
              </a:defRPr>
            </a:lvl1pPr>
            <a:lvl2pPr marL="342900" indent="0">
              <a:buFontTx/>
              <a:buNone/>
              <a:defRPr/>
            </a:lvl2pPr>
            <a:lvl3pPr marL="685800" indent="0">
              <a:buFontTx/>
              <a:buNone/>
              <a:defRPr/>
            </a:lvl3pPr>
            <a:lvl4pPr marL="1028700" indent="0">
              <a:buFontTx/>
              <a:buNone/>
              <a:defRPr/>
            </a:lvl4pPr>
            <a:lvl5pPr marL="1371600" indent="0">
              <a:buFontTx/>
              <a:buNone/>
              <a:defRPr/>
            </a:lvl5pPr>
          </a:lstStyle>
          <a:p>
            <a:pPr lvl="0"/>
            <a:r>
              <a:rPr lang="en-GB"/>
              <a:t>Click to edit Master text styles</a:t>
            </a:r>
          </a:p>
        </p:txBody>
      </p:sp>
      <p:sp>
        <p:nvSpPr>
          <p:cNvPr id="3" name="Text Placeholder 2"/>
          <p:cNvSpPr>
            <a:spLocks noGrp="1"/>
          </p:cNvSpPr>
          <p:nvPr>
            <p:ph type="body" idx="1"/>
          </p:nvPr>
        </p:nvSpPr>
        <p:spPr>
          <a:xfrm>
            <a:off x="508001" y="3395586"/>
            <a:ext cx="6447501" cy="1135436"/>
          </a:xfrm>
        </p:spPr>
        <p:txBody>
          <a:bodyPr anchor="t">
            <a:normAutofit/>
          </a:bodyPr>
          <a:lstStyle>
            <a:lvl1pPr marL="0" indent="0" algn="l">
              <a:buNone/>
              <a:defRPr sz="1350">
                <a:solidFill>
                  <a:schemeClr val="tx1">
                    <a:lumMod val="50000"/>
                    <a:lumOff val="50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8664C608-40B1-4030-A28D-5B74BC98ADCE}" type="datetimeFigureOut">
              <a:rPr lang="en-US" smtClean="0"/>
              <a:t>3/13/26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
        <p:nvSpPr>
          <p:cNvPr id="24" name="TextBox 23"/>
          <p:cNvSpPr txBox="1"/>
          <p:nvPr/>
        </p:nvSpPr>
        <p:spPr>
          <a:xfrm>
            <a:off x="406402" y="592784"/>
            <a:ext cx="457200" cy="438582"/>
          </a:xfrm>
          <a:prstGeom prst="rect">
            <a:avLst/>
          </a:prstGeom>
        </p:spPr>
        <p:txBody>
          <a:bodyPr vert="horz" lIns="68580" tIns="34290" rIns="68580" bIns="34290" rtlCol="0" anchor="ctr">
            <a:noAutofit/>
          </a:bodyPr>
          <a:lstStyle/>
          <a:p>
            <a:pPr lvl="0"/>
            <a:r>
              <a:rPr lang="en-US" sz="6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669758" y="2164917"/>
            <a:ext cx="457200" cy="438582"/>
          </a:xfrm>
          <a:prstGeom prst="rect">
            <a:avLst/>
          </a:prstGeom>
        </p:spPr>
        <p:txBody>
          <a:bodyPr vert="horz" lIns="68580" tIns="34290" rIns="68580" bIns="34290" rtlCol="0" anchor="ctr">
            <a:noAutofit/>
          </a:bodyPr>
          <a:lstStyle/>
          <a:p>
            <a:pPr lvl="0"/>
            <a:r>
              <a:rPr lang="en-US" sz="6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491875116"/>
      </p:ext>
    </p:extLst>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514350" y="457200"/>
            <a:ext cx="6441152" cy="2266950"/>
          </a:xfrm>
        </p:spPr>
        <p:txBody>
          <a:bodyPr anchor="ctr">
            <a:normAutofit/>
          </a:bodyPr>
          <a:lstStyle>
            <a:lvl1pPr algn="l">
              <a:defRPr sz="3300" b="0" cap="none"/>
            </a:lvl1pPr>
          </a:lstStyle>
          <a:p>
            <a:r>
              <a:rPr lang="en-GB"/>
              <a:t>Click to edit Master title style</a:t>
            </a:r>
            <a:endParaRPr lang="en-US" dirty="0"/>
          </a:p>
        </p:txBody>
      </p:sp>
      <p:sp>
        <p:nvSpPr>
          <p:cNvPr id="23" name="Text Placeholder 9"/>
          <p:cNvSpPr>
            <a:spLocks noGrp="1"/>
          </p:cNvSpPr>
          <p:nvPr>
            <p:ph type="body" sz="quarter" idx="13"/>
          </p:nvPr>
        </p:nvSpPr>
        <p:spPr>
          <a:xfrm>
            <a:off x="507999" y="3009900"/>
            <a:ext cx="6447502" cy="385686"/>
          </a:xfrm>
        </p:spPr>
        <p:txBody>
          <a:bodyPr anchor="b">
            <a:noAutofit/>
          </a:bodyPr>
          <a:lstStyle>
            <a:lvl1pPr marL="0" indent="0">
              <a:buFontTx/>
              <a:buNone/>
              <a:defRPr sz="1800">
                <a:solidFill>
                  <a:schemeClr val="accent1"/>
                </a:solidFill>
              </a:defRPr>
            </a:lvl1pPr>
            <a:lvl2pPr marL="342900" indent="0">
              <a:buFontTx/>
              <a:buNone/>
              <a:defRPr/>
            </a:lvl2pPr>
            <a:lvl3pPr marL="685800" indent="0">
              <a:buFontTx/>
              <a:buNone/>
              <a:defRPr/>
            </a:lvl3pPr>
            <a:lvl4pPr marL="1028700" indent="0">
              <a:buFontTx/>
              <a:buNone/>
              <a:defRPr/>
            </a:lvl4pPr>
            <a:lvl5pPr marL="1371600" indent="0">
              <a:buFontTx/>
              <a:buNone/>
              <a:defRPr/>
            </a:lvl5pPr>
          </a:lstStyle>
          <a:p>
            <a:pPr lvl="0"/>
            <a:r>
              <a:rPr lang="en-GB"/>
              <a:t>Click to edit Master text styles</a:t>
            </a:r>
          </a:p>
        </p:txBody>
      </p:sp>
      <p:sp>
        <p:nvSpPr>
          <p:cNvPr id="3" name="Text Placeholder 2"/>
          <p:cNvSpPr>
            <a:spLocks noGrp="1"/>
          </p:cNvSpPr>
          <p:nvPr>
            <p:ph type="body" idx="1"/>
          </p:nvPr>
        </p:nvSpPr>
        <p:spPr>
          <a:xfrm>
            <a:off x="508001" y="3395586"/>
            <a:ext cx="6447501" cy="1135436"/>
          </a:xfrm>
        </p:spPr>
        <p:txBody>
          <a:bodyPr anchor="t">
            <a:normAutofit/>
          </a:bodyPr>
          <a:lstStyle>
            <a:lvl1pPr marL="0" indent="0" algn="l">
              <a:buNone/>
              <a:defRPr sz="1350">
                <a:solidFill>
                  <a:schemeClr val="tx1">
                    <a:lumMod val="50000"/>
                    <a:lumOff val="50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8664C608-40B1-4030-A28D-5B74BC98ADCE}" type="datetimeFigureOut">
              <a:rPr lang="en-US" smtClean="0"/>
              <a:t>3/13/26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1059884282"/>
      </p:ext>
    </p:extLst>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8664C608-40B1-4030-A28D-5B74BC98ADCE}" type="datetimeFigureOut">
              <a:rPr lang="en-US" smtClean="0"/>
              <a:t>3/13/26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1378765695"/>
      </p:ext>
    </p:extLst>
  </p:cSld>
  <p:clrMapOvr>
    <a:masterClrMapping/>
  </p:clrMapOvr>
  <p:hf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5755" y="457200"/>
            <a:ext cx="978557" cy="3938588"/>
          </a:xfrm>
        </p:spPr>
        <p:txBody>
          <a:bodyPr vert="eaVert" anchor="ctr"/>
          <a:lstStyle/>
          <a:p>
            <a:r>
              <a:rPr lang="en-GB"/>
              <a:t>Click to edit Master title style</a:t>
            </a:r>
            <a:endParaRPr lang="en-US" dirty="0"/>
          </a:p>
        </p:txBody>
      </p:sp>
      <p:sp>
        <p:nvSpPr>
          <p:cNvPr id="3" name="Vertical Text Placeholder 2"/>
          <p:cNvSpPr>
            <a:spLocks noGrp="1"/>
          </p:cNvSpPr>
          <p:nvPr>
            <p:ph type="body" orient="vert" idx="1"/>
          </p:nvPr>
        </p:nvSpPr>
        <p:spPr>
          <a:xfrm>
            <a:off x="508001" y="457200"/>
            <a:ext cx="5295113" cy="393858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8664C608-40B1-4030-A28D-5B74BC98ADCE}" type="datetimeFigureOut">
              <a:rPr lang="en-US" smtClean="0"/>
              <a:t>3/13/26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1815619339"/>
      </p:ext>
    </p:extLst>
  </p:cSld>
  <p:clrMapOvr>
    <a:masterClrMapping/>
  </p:clrMapOvr>
  <p:hf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Agenda" userDrawn="1">
  <p:cSld name="Agenda">
    <p:spTree>
      <p:nvGrpSpPr>
        <p:cNvPr id="1" name="Shape 23"/>
        <p:cNvGrpSpPr/>
        <p:nvPr/>
      </p:nvGrpSpPr>
      <p:grpSpPr>
        <a:xfrm>
          <a:off x="0" y="0"/>
          <a:ext cx="0" cy="0"/>
          <a:chOff x="0" y="0"/>
          <a:chExt cx="0" cy="0"/>
        </a:xfrm>
      </p:grpSpPr>
      <p:sp>
        <p:nvSpPr>
          <p:cNvPr id="24" name="Google Shape;24;p5"/>
          <p:cNvSpPr/>
          <p:nvPr/>
        </p:nvSpPr>
        <p:spPr>
          <a:xfrm>
            <a:off x="0" y="5045700"/>
            <a:ext cx="9144000" cy="978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5;p5"/>
          <p:cNvSpPr txBox="1">
            <a:spLocks noGrp="1"/>
          </p:cNvSpPr>
          <p:nvPr>
            <p:ph type="title" hasCustomPrompt="1"/>
          </p:nvPr>
        </p:nvSpPr>
        <p:spPr>
          <a:xfrm>
            <a:off x="311700" y="0"/>
            <a:ext cx="8520600" cy="712925"/>
          </a:xfrm>
          <a:prstGeom prst="rect">
            <a:avLst/>
          </a:prstGeom>
        </p:spPr>
        <p:txBody>
          <a:bodyPr spcFirstLastPara="1" wrap="square" lIns="91425" tIns="91425" rIns="91425" bIns="91425" anchor="ctr" anchorCtr="0">
            <a:normAutofit/>
          </a:bodyPr>
          <a:lstStyle>
            <a:lvl1pPr lvl="0" rtl="0">
              <a:spcBef>
                <a:spcPts val="0"/>
              </a:spcBef>
              <a:spcAft>
                <a:spcPts val="0"/>
              </a:spcAft>
              <a:buSzPts val="2200"/>
              <a:buNone/>
              <a:defRPr sz="22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r>
              <a:rPr lang="en-US" dirty="0"/>
              <a:t>Agenda</a:t>
            </a:r>
            <a:endParaRPr dirty="0"/>
          </a:p>
        </p:txBody>
      </p:sp>
      <p:sp>
        <p:nvSpPr>
          <p:cNvPr id="26" name="Google Shape;26;p5"/>
          <p:cNvSpPr txBox="1">
            <a:spLocks noGrp="1"/>
          </p:cNvSpPr>
          <p:nvPr>
            <p:ph type="body" idx="1"/>
          </p:nvPr>
        </p:nvSpPr>
        <p:spPr>
          <a:xfrm>
            <a:off x="311700" y="1194734"/>
            <a:ext cx="8520600" cy="3850965"/>
          </a:xfrm>
          <a:prstGeom prst="rect">
            <a:avLst/>
          </a:prstGeom>
        </p:spPr>
        <p:txBody>
          <a:bodyPr spcFirstLastPara="1" wrap="square" lIns="91425" tIns="91425" rIns="91425" bIns="91425" anchor="t" anchorCtr="0">
            <a:normAutofit/>
          </a:bodyPr>
          <a:lstStyle>
            <a:lvl1pPr marL="457200" lvl="0" indent="-330200" rtl="0">
              <a:spcBef>
                <a:spcPts val="0"/>
              </a:spcBef>
              <a:spcAft>
                <a:spcPts val="0"/>
              </a:spcAft>
              <a:buSzPts val="1600"/>
              <a:buChar char="●"/>
              <a:defRPr sz="1600"/>
            </a:lvl1pPr>
            <a:lvl2pPr marL="914400" lvl="1" indent="-317500" rtl="0">
              <a:spcBef>
                <a:spcPts val="0"/>
              </a:spcBef>
              <a:spcAft>
                <a:spcPts val="0"/>
              </a:spcAft>
              <a:buSzPts val="1400"/>
              <a:buChar char="○"/>
              <a:defRPr/>
            </a:lvl2pPr>
            <a:lvl3pPr marL="1371600" lvl="2" indent="-317500" rtl="0">
              <a:spcBef>
                <a:spcPts val="0"/>
              </a:spcBef>
              <a:spcAft>
                <a:spcPts val="0"/>
              </a:spcAft>
              <a:buSzPts val="1400"/>
              <a:buChar char="■"/>
              <a:defRPr/>
            </a:lvl3pPr>
            <a:lvl4pPr marL="1828800" lvl="3" indent="-317500" rtl="0">
              <a:spcBef>
                <a:spcPts val="0"/>
              </a:spcBef>
              <a:spcAft>
                <a:spcPts val="0"/>
              </a:spcAft>
              <a:buSzPts val="1400"/>
              <a:buChar char="●"/>
              <a:defRPr/>
            </a:lvl4pPr>
            <a:lvl5pPr marL="2286000" lvl="4" indent="-317500" rtl="0">
              <a:spcBef>
                <a:spcPts val="0"/>
              </a:spcBef>
              <a:spcAft>
                <a:spcPts val="0"/>
              </a:spcAft>
              <a:buSzPts val="1400"/>
              <a:buChar char="○"/>
              <a:defRPr/>
            </a:lvl5pPr>
            <a:lvl6pPr marL="2743200" lvl="5" indent="-317500" rtl="0">
              <a:spcBef>
                <a:spcPts val="0"/>
              </a:spcBef>
              <a:spcAft>
                <a:spcPts val="0"/>
              </a:spcAft>
              <a:buSzPts val="1400"/>
              <a:buChar char="■"/>
              <a:defRPr/>
            </a:lvl6pPr>
            <a:lvl7pPr marL="3200400" lvl="6" indent="-317500" rtl="0">
              <a:spcBef>
                <a:spcPts val="0"/>
              </a:spcBef>
              <a:spcAft>
                <a:spcPts val="0"/>
              </a:spcAft>
              <a:buSzPts val="1400"/>
              <a:buChar char="●"/>
              <a:defRPr/>
            </a:lvl7pPr>
            <a:lvl8pPr marL="3657600" lvl="7" indent="-317500" rtl="0">
              <a:spcBef>
                <a:spcPts val="0"/>
              </a:spcBef>
              <a:spcAft>
                <a:spcPts val="0"/>
              </a:spcAft>
              <a:buSzPts val="1400"/>
              <a:buChar char="○"/>
              <a:defRPr/>
            </a:lvl8pPr>
            <a:lvl9pPr marL="4114800" lvl="8" indent="-317500" rtl="0">
              <a:spcBef>
                <a:spcPts val="0"/>
              </a:spcBef>
              <a:spcAft>
                <a:spcPts val="0"/>
              </a:spcAft>
              <a:buSzPts val="1400"/>
              <a:buChar char="■"/>
              <a:defRPr/>
            </a:lvl9pPr>
          </a:lstStyle>
          <a:p>
            <a:endParaRPr dirty="0"/>
          </a:p>
        </p:txBody>
      </p:sp>
      <p:sp>
        <p:nvSpPr>
          <p:cNvPr id="27" name="Google Shape;27;p5"/>
          <p:cNvSpPr txBox="1">
            <a:spLocks noGrp="1"/>
          </p:cNvSpPr>
          <p:nvPr>
            <p:ph type="sldNum" idx="12"/>
          </p:nvPr>
        </p:nvSpPr>
        <p:spPr>
          <a:xfrm>
            <a:off x="8832297" y="4863993"/>
            <a:ext cx="311411" cy="192824"/>
          </a:xfrm>
          <a:prstGeom prst="rect">
            <a:avLst/>
          </a:prstGeom>
        </p:spPr>
        <p:txBody>
          <a:bodyPr spcFirstLastPara="1" wrap="square" lIns="91425" tIns="91425" rIns="91425" bIns="91425" anchor="ctr" anchorCtr="0">
            <a:normAutofit/>
          </a:bodyPr>
          <a:lstStyle>
            <a:lvl1pPr lvl="0" rtl="0">
              <a:buNone/>
              <a:defRPr>
                <a:solidFill>
                  <a:schemeClr val="accent4"/>
                </a:solidFill>
              </a:defRPr>
            </a:lvl1pPr>
            <a:lvl2pPr lvl="1" rtl="0">
              <a:buNone/>
              <a:defRPr>
                <a:solidFill>
                  <a:schemeClr val="accent4"/>
                </a:solidFill>
              </a:defRPr>
            </a:lvl2pPr>
            <a:lvl3pPr lvl="2" rtl="0">
              <a:buNone/>
              <a:defRPr>
                <a:solidFill>
                  <a:schemeClr val="accent4"/>
                </a:solidFill>
              </a:defRPr>
            </a:lvl3pPr>
            <a:lvl4pPr lvl="3" rtl="0">
              <a:buNone/>
              <a:defRPr>
                <a:solidFill>
                  <a:schemeClr val="accent4"/>
                </a:solidFill>
              </a:defRPr>
            </a:lvl4pPr>
            <a:lvl5pPr lvl="4" rtl="0">
              <a:buNone/>
              <a:defRPr>
                <a:solidFill>
                  <a:schemeClr val="accent4"/>
                </a:solidFill>
              </a:defRPr>
            </a:lvl5pPr>
            <a:lvl6pPr lvl="5" rtl="0">
              <a:buNone/>
              <a:defRPr>
                <a:solidFill>
                  <a:schemeClr val="accent4"/>
                </a:solidFill>
              </a:defRPr>
            </a:lvl6pPr>
            <a:lvl7pPr lvl="6" rtl="0">
              <a:buNone/>
              <a:defRPr>
                <a:solidFill>
                  <a:schemeClr val="accent4"/>
                </a:solidFill>
              </a:defRPr>
            </a:lvl7pPr>
            <a:lvl8pPr lvl="7" rtl="0">
              <a:buNone/>
              <a:defRPr>
                <a:solidFill>
                  <a:schemeClr val="accent4"/>
                </a:solidFill>
              </a:defRPr>
            </a:lvl8pPr>
            <a:lvl9pPr lvl="8" rtl="0">
              <a:buNone/>
              <a:defRPr>
                <a:solidFill>
                  <a:schemeClr val="accent4"/>
                </a:solidFill>
              </a:defRPr>
            </a:lvl9pPr>
          </a:lstStyle>
          <a:p>
            <a:pPr marL="0" lvl="0" indent="0" algn="r" rtl="0">
              <a:spcBef>
                <a:spcPts val="0"/>
              </a:spcBef>
              <a:spcAft>
                <a:spcPts val="0"/>
              </a:spcAft>
              <a:buNone/>
            </a:pPr>
            <a:fld id="{00000000-1234-1234-1234-123412341234}" type="slidenum">
              <a:rPr lang="en"/>
              <a:t>‹#›</a:t>
            </a:fld>
            <a:endParaRPr/>
          </a:p>
        </p:txBody>
      </p:sp>
      <p:sp>
        <p:nvSpPr>
          <p:cNvPr id="10" name="Subtitle 1">
            <a:extLst>
              <a:ext uri="{FF2B5EF4-FFF2-40B4-BE49-F238E27FC236}">
                <a16:creationId xmlns:a16="http://schemas.microsoft.com/office/drawing/2014/main" id="{0D296A4F-FF01-A06E-7AAA-3D203B6399A4}"/>
              </a:ext>
            </a:extLst>
          </p:cNvPr>
          <p:cNvSpPr>
            <a:spLocks noGrp="1"/>
          </p:cNvSpPr>
          <p:nvPr>
            <p:ph type="subTitle" idx="13"/>
          </p:nvPr>
        </p:nvSpPr>
        <p:spPr>
          <a:xfrm>
            <a:off x="311699" y="712926"/>
            <a:ext cx="8520599" cy="481810"/>
          </a:xfrm>
        </p:spPr>
        <p:txBody>
          <a:bodyPr tIns="0" anchor="t">
            <a:normAutofit/>
          </a:bodyPr>
          <a:lstStyle>
            <a:lvl1pPr marL="0" indent="0" algn="l">
              <a:lnSpc>
                <a:spcPct val="100000"/>
              </a:lnSpc>
              <a:buNone/>
              <a:defRPr sz="1600"/>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dirty="0"/>
              <a:t>Click to edit Master subtitle style</a:t>
            </a:r>
          </a:p>
        </p:txBody>
      </p:sp>
    </p:spTree>
    <p:extLst>
      <p:ext uri="{BB962C8B-B14F-4D97-AF65-F5344CB8AC3E}">
        <p14:creationId xmlns:p14="http://schemas.microsoft.com/office/powerpoint/2010/main" val="229167583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Section header" userDrawn="1">
  <p:cSld name="1_Section header">
    <p:bg>
      <p:bgPr>
        <a:solidFill>
          <a:schemeClr val="dk1"/>
        </a:solidFill>
        <a:effectLst/>
      </p:bgPr>
    </p:bg>
    <p:spTree>
      <p:nvGrpSpPr>
        <p:cNvPr id="1" name="Shape 13"/>
        <p:cNvGrpSpPr/>
        <p:nvPr/>
      </p:nvGrpSpPr>
      <p:grpSpPr>
        <a:xfrm>
          <a:off x="0" y="0"/>
          <a:ext cx="0" cy="0"/>
          <a:chOff x="0" y="0"/>
          <a:chExt cx="0" cy="0"/>
        </a:xfrm>
      </p:grpSpPr>
      <p:cxnSp>
        <p:nvCxnSpPr>
          <p:cNvPr id="14" name="Google Shape;14;p3"/>
          <p:cNvCxnSpPr/>
          <p:nvPr/>
        </p:nvCxnSpPr>
        <p:spPr>
          <a:xfrm>
            <a:off x="0" y="2998150"/>
            <a:ext cx="9144000" cy="0"/>
          </a:xfrm>
          <a:prstGeom prst="straightConnector1">
            <a:avLst/>
          </a:prstGeom>
          <a:noFill/>
          <a:ln w="19050" cap="flat" cmpd="sng">
            <a:solidFill>
              <a:schemeClr val="lt2"/>
            </a:solidFill>
            <a:prstDash val="solid"/>
            <a:round/>
            <a:headEnd type="none" w="sm" len="sm"/>
            <a:tailEnd type="none" w="sm" len="sm"/>
          </a:ln>
        </p:spPr>
      </p:cxnSp>
      <p:sp>
        <p:nvSpPr>
          <p:cNvPr id="15" name="Google Shape;15;p3"/>
          <p:cNvSpPr txBox="1">
            <a:spLocks noGrp="1"/>
          </p:cNvSpPr>
          <p:nvPr>
            <p:ph type="title"/>
          </p:nvPr>
        </p:nvSpPr>
        <p:spPr>
          <a:xfrm>
            <a:off x="510450" y="2057400"/>
            <a:ext cx="8123100" cy="778800"/>
          </a:xfrm>
          <a:prstGeom prst="rect">
            <a:avLst/>
          </a:prstGeom>
        </p:spPr>
        <p:txBody>
          <a:bodyPr spcFirstLastPara="1" wrap="square" lIns="91425" tIns="91425" rIns="91425" bIns="91425" anchor="b" anchorCtr="0">
            <a:normAutofit/>
          </a:bodyPr>
          <a:lstStyle>
            <a:lvl1pPr lvl="0">
              <a:spcBef>
                <a:spcPts val="0"/>
              </a:spcBef>
              <a:spcAft>
                <a:spcPts val="0"/>
              </a:spcAft>
              <a:buClr>
                <a:schemeClr val="lt1"/>
              </a:buClr>
              <a:buSzPts val="3600"/>
              <a:buNone/>
              <a:defRPr sz="3600">
                <a:solidFill>
                  <a:schemeClr val="lt1"/>
                </a:solidFill>
              </a:defRPr>
            </a:lvl1pPr>
            <a:lvl2pPr lvl="1">
              <a:spcBef>
                <a:spcPts val="0"/>
              </a:spcBef>
              <a:spcAft>
                <a:spcPts val="0"/>
              </a:spcAft>
              <a:buClr>
                <a:schemeClr val="lt1"/>
              </a:buClr>
              <a:buSzPts val="3600"/>
              <a:buNone/>
              <a:defRPr sz="3600">
                <a:solidFill>
                  <a:schemeClr val="lt1"/>
                </a:solidFill>
              </a:defRPr>
            </a:lvl2pPr>
            <a:lvl3pPr lvl="2">
              <a:spcBef>
                <a:spcPts val="0"/>
              </a:spcBef>
              <a:spcAft>
                <a:spcPts val="0"/>
              </a:spcAft>
              <a:buClr>
                <a:schemeClr val="lt1"/>
              </a:buClr>
              <a:buSzPts val="3600"/>
              <a:buNone/>
              <a:defRPr sz="3600">
                <a:solidFill>
                  <a:schemeClr val="lt1"/>
                </a:solidFill>
              </a:defRPr>
            </a:lvl3pPr>
            <a:lvl4pPr lvl="3">
              <a:spcBef>
                <a:spcPts val="0"/>
              </a:spcBef>
              <a:spcAft>
                <a:spcPts val="0"/>
              </a:spcAft>
              <a:buClr>
                <a:schemeClr val="lt1"/>
              </a:buClr>
              <a:buSzPts val="3600"/>
              <a:buNone/>
              <a:defRPr sz="3600">
                <a:solidFill>
                  <a:schemeClr val="lt1"/>
                </a:solidFill>
              </a:defRPr>
            </a:lvl4pPr>
            <a:lvl5pPr lvl="4">
              <a:spcBef>
                <a:spcPts val="0"/>
              </a:spcBef>
              <a:spcAft>
                <a:spcPts val="0"/>
              </a:spcAft>
              <a:buClr>
                <a:schemeClr val="lt1"/>
              </a:buClr>
              <a:buSzPts val="3600"/>
              <a:buNone/>
              <a:defRPr sz="3600">
                <a:solidFill>
                  <a:schemeClr val="lt1"/>
                </a:solidFill>
              </a:defRPr>
            </a:lvl5pPr>
            <a:lvl6pPr lvl="5">
              <a:spcBef>
                <a:spcPts val="0"/>
              </a:spcBef>
              <a:spcAft>
                <a:spcPts val="0"/>
              </a:spcAft>
              <a:buClr>
                <a:schemeClr val="lt1"/>
              </a:buClr>
              <a:buSzPts val="3600"/>
              <a:buNone/>
              <a:defRPr sz="3600">
                <a:solidFill>
                  <a:schemeClr val="lt1"/>
                </a:solidFill>
              </a:defRPr>
            </a:lvl6pPr>
            <a:lvl7pPr lvl="6">
              <a:spcBef>
                <a:spcPts val="0"/>
              </a:spcBef>
              <a:spcAft>
                <a:spcPts val="0"/>
              </a:spcAft>
              <a:buClr>
                <a:schemeClr val="lt1"/>
              </a:buClr>
              <a:buSzPts val="3600"/>
              <a:buNone/>
              <a:defRPr sz="3600">
                <a:solidFill>
                  <a:schemeClr val="lt1"/>
                </a:solidFill>
              </a:defRPr>
            </a:lvl7pPr>
            <a:lvl8pPr lvl="7">
              <a:spcBef>
                <a:spcPts val="0"/>
              </a:spcBef>
              <a:spcAft>
                <a:spcPts val="0"/>
              </a:spcAft>
              <a:buClr>
                <a:schemeClr val="lt1"/>
              </a:buClr>
              <a:buSzPts val="3600"/>
              <a:buNone/>
              <a:defRPr sz="3600">
                <a:solidFill>
                  <a:schemeClr val="lt1"/>
                </a:solidFill>
              </a:defRPr>
            </a:lvl8pPr>
            <a:lvl9pPr lvl="8">
              <a:spcBef>
                <a:spcPts val="0"/>
              </a:spcBef>
              <a:spcAft>
                <a:spcPts val="0"/>
              </a:spcAft>
              <a:buClr>
                <a:schemeClr val="lt1"/>
              </a:buClr>
              <a:buSzPts val="3600"/>
              <a:buNone/>
              <a:defRPr sz="3600">
                <a:solidFill>
                  <a:schemeClr val="lt1"/>
                </a:solidFill>
              </a:defRPr>
            </a:lvl9pPr>
          </a:lstStyle>
          <a:p>
            <a:endParaRPr/>
          </a:p>
        </p:txBody>
      </p:sp>
      <p:sp>
        <p:nvSpPr>
          <p:cNvPr id="16" name="Google Shape;16;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6350"/>
            <a:ext cx="9144000" cy="5149850"/>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p:nvSpPr>
          <p:cNvPr id="2" name="Title Placeholder 1"/>
          <p:cNvSpPr>
            <a:spLocks noGrp="1"/>
          </p:cNvSpPr>
          <p:nvPr>
            <p:ph type="title"/>
          </p:nvPr>
        </p:nvSpPr>
        <p:spPr>
          <a:xfrm>
            <a:off x="508001" y="457200"/>
            <a:ext cx="6447501" cy="990600"/>
          </a:xfrm>
          <a:prstGeom prst="rect">
            <a:avLst/>
          </a:prstGeom>
        </p:spPr>
        <p:txBody>
          <a:bodyPr vert="horz" lIns="91440" tIns="45720" rIns="91440" bIns="45720" rtlCol="0" anchor="t">
            <a:normAutofit/>
          </a:bodyPr>
          <a:lstStyle/>
          <a:p>
            <a:r>
              <a:rPr lang="en-GB"/>
              <a:t>Click to edit Master title style</a:t>
            </a:r>
            <a:endParaRPr lang="en-US" dirty="0"/>
          </a:p>
        </p:txBody>
      </p:sp>
      <p:sp>
        <p:nvSpPr>
          <p:cNvPr id="3" name="Text Placeholder 2"/>
          <p:cNvSpPr>
            <a:spLocks noGrp="1"/>
          </p:cNvSpPr>
          <p:nvPr>
            <p:ph type="body" idx="1"/>
          </p:nvPr>
        </p:nvSpPr>
        <p:spPr>
          <a:xfrm>
            <a:off x="508001" y="1620442"/>
            <a:ext cx="6447501" cy="2910580"/>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5403850" y="4531022"/>
            <a:ext cx="683954" cy="273844"/>
          </a:xfrm>
          <a:prstGeom prst="rect">
            <a:avLst/>
          </a:prstGeom>
        </p:spPr>
        <p:txBody>
          <a:bodyPr vert="horz" lIns="91440" tIns="45720" rIns="91440" bIns="45720" rtlCol="0" anchor="ctr"/>
          <a:lstStyle>
            <a:lvl1pPr algn="r">
              <a:defRPr sz="675">
                <a:solidFill>
                  <a:schemeClr val="tx1">
                    <a:tint val="75000"/>
                  </a:schemeClr>
                </a:solidFill>
              </a:defRPr>
            </a:lvl1pPr>
          </a:lstStyle>
          <a:p>
            <a:fld id="{8664C608-40B1-4030-A28D-5B74BC98ADCE}" type="datetimeFigureOut">
              <a:rPr lang="en-US" smtClean="0"/>
              <a:t>3/13/26</a:t>
            </a:fld>
            <a:endParaRPr lang="en-US" dirty="0"/>
          </a:p>
        </p:txBody>
      </p:sp>
      <p:sp>
        <p:nvSpPr>
          <p:cNvPr id="5" name="Footer Placeholder 4"/>
          <p:cNvSpPr>
            <a:spLocks noGrp="1"/>
          </p:cNvSpPr>
          <p:nvPr>
            <p:ph type="ftr" sz="quarter" idx="3"/>
          </p:nvPr>
        </p:nvSpPr>
        <p:spPr>
          <a:xfrm>
            <a:off x="508000" y="4531022"/>
            <a:ext cx="4723209" cy="273844"/>
          </a:xfrm>
          <a:prstGeom prst="rect">
            <a:avLst/>
          </a:prstGeom>
        </p:spPr>
        <p:txBody>
          <a:bodyPr vert="horz" lIns="91440" tIns="45720" rIns="91440" bIns="45720" rtlCol="0" anchor="ctr"/>
          <a:lstStyle>
            <a:lvl1pPr algn="l">
              <a:defRPr sz="675">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42998" y="4531022"/>
            <a:ext cx="512504" cy="273844"/>
          </a:xfrm>
          <a:prstGeom prst="rect">
            <a:avLst/>
          </a:prstGeom>
        </p:spPr>
        <p:txBody>
          <a:bodyPr vert="horz" lIns="91440" tIns="45720" rIns="91440" bIns="45720" rtlCol="0" anchor="ctr"/>
          <a:lstStyle>
            <a:lvl1pPr algn="r">
              <a:defRPr sz="675">
                <a:solidFill>
                  <a:schemeClr val="accent1"/>
                </a:solidFill>
              </a:defRPr>
            </a:lvl1p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4215989437"/>
      </p:ext>
    </p:extLst>
  </p:cSld>
  <p:clrMap bg1="lt1" tx1="dk1" bg2="lt2" tx2="dk2" accent1="accent1" accent2="accent2" accent3="accent3" accent4="accent4" accent5="accent5" accent6="accent6" hlink="hlink" folHlink="folHlink"/>
  <p:sldLayoutIdLst>
    <p:sldLayoutId id="2147484685" r:id="rId1"/>
    <p:sldLayoutId id="2147484686" r:id="rId2"/>
    <p:sldLayoutId id="2147484687" r:id="rId3"/>
    <p:sldLayoutId id="2147484688" r:id="rId4"/>
    <p:sldLayoutId id="2147484689" r:id="rId5"/>
    <p:sldLayoutId id="2147484690" r:id="rId6"/>
    <p:sldLayoutId id="2147484691" r:id="rId7"/>
    <p:sldLayoutId id="2147484692" r:id="rId8"/>
    <p:sldLayoutId id="2147484693" r:id="rId9"/>
    <p:sldLayoutId id="2147484694" r:id="rId10"/>
    <p:sldLayoutId id="2147484695" r:id="rId11"/>
    <p:sldLayoutId id="2147484696" r:id="rId12"/>
    <p:sldLayoutId id="2147484697" r:id="rId13"/>
    <p:sldLayoutId id="2147484698" r:id="rId14"/>
    <p:sldLayoutId id="2147484699" r:id="rId15"/>
    <p:sldLayoutId id="2147484700" r:id="rId16"/>
    <p:sldLayoutId id="2147484701" r:id="rId17"/>
    <p:sldLayoutId id="2147483649" r:id="rId18"/>
  </p:sldLayoutIdLst>
  <p:hf hdr="0" ftr="0" dt="0"/>
  <p:txStyles>
    <p:titleStyle>
      <a:lvl1pPr algn="l" defTabSz="342900" rtl="0" eaLnBrk="1" latinLnBrk="0" hangingPunct="1">
        <a:spcBef>
          <a:spcPct val="0"/>
        </a:spcBef>
        <a:buNone/>
        <a:defRPr sz="27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57175" indent="-257175" algn="l" defTabSz="342900" rtl="0" eaLnBrk="1" latinLnBrk="0" hangingPunct="1">
        <a:spcBef>
          <a:spcPts val="750"/>
        </a:spcBef>
        <a:spcAft>
          <a:spcPts val="0"/>
        </a:spcAft>
        <a:buClr>
          <a:schemeClr val="accent1"/>
        </a:buClr>
        <a:buSzPct val="80000"/>
        <a:buFont typeface="Wingdings 3" charset="2"/>
        <a:buChar char=""/>
        <a:defRPr sz="1350" kern="1200">
          <a:solidFill>
            <a:schemeClr val="tx1">
              <a:lumMod val="75000"/>
              <a:lumOff val="25000"/>
            </a:schemeClr>
          </a:solidFill>
          <a:latin typeface="+mn-lt"/>
          <a:ea typeface="+mn-ea"/>
          <a:cs typeface="+mn-cs"/>
        </a:defRPr>
      </a:lvl1pPr>
      <a:lvl2pPr marL="557213" indent="-214313" algn="l" defTabSz="342900" rtl="0" eaLnBrk="1" latinLnBrk="0" hangingPunct="1">
        <a:spcBef>
          <a:spcPts val="75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2pPr>
      <a:lvl3pPr marL="857250" indent="-171450" algn="l" defTabSz="342900" rtl="0" eaLnBrk="1" latinLnBrk="0" hangingPunct="1">
        <a:spcBef>
          <a:spcPts val="750"/>
        </a:spcBef>
        <a:spcAft>
          <a:spcPts val="0"/>
        </a:spcAft>
        <a:buClr>
          <a:schemeClr val="accent1"/>
        </a:buClr>
        <a:buSzPct val="80000"/>
        <a:buFont typeface="Wingdings 3" charset="2"/>
        <a:buChar char=""/>
        <a:defRPr sz="1050" kern="1200">
          <a:solidFill>
            <a:schemeClr val="tx1">
              <a:lumMod val="75000"/>
              <a:lumOff val="25000"/>
            </a:schemeClr>
          </a:solidFill>
          <a:latin typeface="+mn-lt"/>
          <a:ea typeface="+mn-ea"/>
          <a:cs typeface="+mn-cs"/>
        </a:defRPr>
      </a:lvl3pPr>
      <a:lvl4pPr marL="12001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4pPr>
      <a:lvl5pPr marL="15430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5pPr>
      <a:lvl6pPr marL="18859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6pPr>
      <a:lvl7pPr marL="22288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7pPr>
      <a:lvl8pPr marL="25717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8pPr>
      <a:lvl9pPr marL="29146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17.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17.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17.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17.xm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7.xml"/><Relationship Id="rId1" Type="http://schemas.openxmlformats.org/officeDocument/2006/relationships/slideLayout" Target="../slideLayouts/slideLayout17.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8.xml"/><Relationship Id="rId1" Type="http://schemas.openxmlformats.org/officeDocument/2006/relationships/slideLayout" Target="../slideLayouts/slideLayout17.xml"/></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9.xml"/><Relationship Id="rId1" Type="http://schemas.openxmlformats.org/officeDocument/2006/relationships/slideLayout" Target="../slideLayouts/slideLayout17.xml"/></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0.xml"/><Relationship Id="rId1" Type="http://schemas.openxmlformats.org/officeDocument/2006/relationships/slideLayout" Target="../slideLayouts/slideLayout17.xml"/></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1.xml"/><Relationship Id="rId1" Type="http://schemas.openxmlformats.org/officeDocument/2006/relationships/slideLayout" Target="../slideLayouts/slideLayout17.xml"/></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2.xml"/><Relationship Id="rId1" Type="http://schemas.openxmlformats.org/officeDocument/2006/relationships/slideLayout" Target="../slideLayouts/slideLayout1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228600" y="1508670"/>
            <a:ext cx="8686800" cy="32004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a:off x="228600" y="1055904"/>
            <a:ext cx="8686800" cy="32004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defRPr sz="1300" b="0" i="0">
                <a:solidFill>
                  <a:srgbClr val="616161"/>
                </a:solidFill>
                <a:latin typeface="Proxima Nova"/>
              </a:defRPr>
            </a:pPr>
            <a:endParaRPr/>
          </a:p>
        </p:txBody>
      </p:sp>
      <p:sp>
        <p:nvSpPr>
          <p:cNvPr id="8" name="Rectangle 7"/>
          <p:cNvSpPr/>
          <p:nvPr/>
        </p:nvSpPr>
        <p:spPr>
          <a:xfrm>
            <a:off x="2124223" y="2165895"/>
            <a:ext cx="4895552" cy="4572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870751" y="1508670"/>
            <a:ext cx="6317674" cy="1538883"/>
          </a:xfrm>
          <a:prstGeom prst="rect">
            <a:avLst/>
          </a:prstGeom>
          <a:noFill/>
          <a:ln>
            <a:noFill/>
          </a:ln>
        </p:spPr>
        <p:txBody>
          <a:bodyPr wrap="square" lIns="0" tIns="0" rIns="0" bIns="0" anchor="t">
            <a:spAutoFit/>
          </a:bodyPr>
          <a:lstStyle/>
          <a:p>
            <a:pPr algn="ctr"/>
            <a:r>
              <a:rPr sz="3600" b="1" i="0" dirty="0">
                <a:solidFill>
                  <a:srgbClr val="FF9F03"/>
                </a:solidFill>
                <a:latin typeface="Arial" panose="020B0604020202020204" pitchFamily="34" charset="0"/>
                <a:cs typeface="Arial" panose="020B0604020202020204" pitchFamily="34" charset="0"/>
              </a:rPr>
              <a:t>Student Exchange </a:t>
            </a:r>
            <a:r>
              <a:rPr lang="en-AU" sz="3600" b="1" i="0" dirty="0">
                <a:solidFill>
                  <a:srgbClr val="FF9F03"/>
                </a:solidFill>
                <a:latin typeface="Arial" panose="020B0604020202020204" pitchFamily="34" charset="0"/>
                <a:cs typeface="Arial" panose="020B0604020202020204" pitchFamily="34" charset="0"/>
              </a:rPr>
              <a:t>Organisation </a:t>
            </a:r>
            <a:r>
              <a:rPr sz="3600" b="1" i="0" dirty="0">
                <a:solidFill>
                  <a:srgbClr val="FF9F03"/>
                </a:solidFill>
                <a:latin typeface="Arial" panose="020B0604020202020204" pitchFamily="34" charset="0"/>
                <a:cs typeface="Arial" panose="020B0604020202020204" pitchFamily="34" charset="0"/>
              </a:rPr>
              <a:t>Guideline</a:t>
            </a:r>
            <a:r>
              <a:rPr lang="en-AU" sz="3600" b="1" i="0" dirty="0">
                <a:solidFill>
                  <a:srgbClr val="FF9F03"/>
                </a:solidFill>
                <a:latin typeface="Arial" panose="020B0604020202020204" pitchFamily="34" charset="0"/>
                <a:cs typeface="Arial" panose="020B0604020202020204" pitchFamily="34" charset="0"/>
              </a:rPr>
              <a:t>s </a:t>
            </a:r>
            <a:br>
              <a:rPr lang="en-AU" sz="3600" b="1" i="0" dirty="0">
                <a:solidFill>
                  <a:srgbClr val="FF9F03"/>
                </a:solidFill>
                <a:latin typeface="Arial" panose="020B0604020202020204" pitchFamily="34" charset="0"/>
                <a:cs typeface="Arial" panose="020B0604020202020204" pitchFamily="34" charset="0"/>
              </a:rPr>
            </a:br>
            <a:r>
              <a:rPr lang="en-AU" sz="2800" b="0" i="0" dirty="0">
                <a:solidFill>
                  <a:srgbClr val="FF9F03"/>
                </a:solidFill>
                <a:latin typeface="Arial" panose="020B0604020202020204" pitchFamily="34" charset="0"/>
                <a:cs typeface="Arial" panose="020B0604020202020204" pitchFamily="34" charset="0"/>
              </a:rPr>
              <a:t>(</a:t>
            </a:r>
            <a:r>
              <a:rPr lang="en-AU" sz="2800" dirty="0">
                <a:solidFill>
                  <a:srgbClr val="FF9F03"/>
                </a:solidFill>
                <a:latin typeface="Arial" panose="020B0604020202020204" pitchFamily="34" charset="0"/>
                <a:cs typeface="Arial" panose="020B0604020202020204" pitchFamily="34" charset="0"/>
              </a:rPr>
              <a:t>ETR Act &amp; WWCC training)</a:t>
            </a:r>
            <a:endParaRPr sz="2800" b="0" i="0" dirty="0">
              <a:solidFill>
                <a:srgbClr val="FF9F03"/>
              </a:solidFill>
              <a:latin typeface="Arial" panose="020B0604020202020204" pitchFamily="34" charset="0"/>
              <a:cs typeface="Arial" panose="020B0604020202020204" pitchFamily="34" charset="0"/>
            </a:endParaRPr>
          </a:p>
        </p:txBody>
      </p:sp>
      <p:pic>
        <p:nvPicPr>
          <p:cNvPr id="1026" name="Picture 2">
            <a:extLst>
              <a:ext uri="{FF2B5EF4-FFF2-40B4-BE49-F238E27FC236}">
                <a16:creationId xmlns:a16="http://schemas.microsoft.com/office/drawing/2014/main" id="{7B1DB0DD-CE2B-84A0-4A84-9375FBA8B0C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4926" y="109928"/>
            <a:ext cx="1371240" cy="135388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AU" b="1" dirty="0">
                <a:solidFill>
                  <a:srgbClr val="FFC000"/>
                </a:solidFill>
              </a:rPr>
              <a:t>Context</a:t>
            </a:r>
            <a:endParaRPr b="1" dirty="0">
              <a:solidFill>
                <a:srgbClr val="FFC000"/>
              </a:solidFill>
            </a:endParaRPr>
          </a:p>
        </p:txBody>
      </p:sp>
      <p:sp>
        <p:nvSpPr>
          <p:cNvPr id="5" name="Rectangle 4"/>
          <p:cNvSpPr/>
          <p:nvPr/>
        </p:nvSpPr>
        <p:spPr>
          <a:xfrm>
            <a:off x="228600" y="1508670"/>
            <a:ext cx="8686800" cy="32004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a:off x="228600" y="1508670"/>
            <a:ext cx="8686800" cy="32004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defRPr sz="1100" b="0" i="0">
                <a:solidFill>
                  <a:srgbClr val="616161"/>
                </a:solidFill>
                <a:latin typeface="Proxima Nova"/>
              </a:defRPr>
            </a:pPr>
            <a:endParaRPr/>
          </a:p>
        </p:txBody>
      </p:sp>
      <p:sp>
        <p:nvSpPr>
          <p:cNvPr id="7" name="Rectangle 6"/>
          <p:cNvSpPr/>
          <p:nvPr/>
        </p:nvSpPr>
        <p:spPr>
          <a:xfrm>
            <a:off x="228600" y="1508670"/>
            <a:ext cx="8686800" cy="30480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ectangle 7"/>
          <p:cNvSpPr/>
          <p:nvPr/>
        </p:nvSpPr>
        <p:spPr>
          <a:xfrm>
            <a:off x="228600" y="1508670"/>
            <a:ext cx="4190999" cy="30480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58190" y="759762"/>
            <a:ext cx="8774108" cy="4142160"/>
          </a:xfrm>
          <a:prstGeom prst="rect">
            <a:avLst/>
          </a:prstGeom>
          <a:noFill/>
          <a:ln>
            <a:noFill/>
          </a:ln>
        </p:spPr>
        <p:txBody>
          <a:bodyPr wrap="square" lIns="190500" tIns="0" rIns="0" bIns="190500" anchor="t">
            <a:spAutoFit/>
          </a:bodyPr>
          <a:lstStyle/>
          <a:p>
            <a:pPr marL="137160" algn="l">
              <a:spcBef>
                <a:spcPts val="0"/>
              </a:spcBef>
              <a:spcAft>
                <a:spcPts val="800"/>
              </a:spcAft>
              <a:buSzPct val="100000"/>
            </a:pPr>
            <a:r>
              <a:rPr lang="en-AU" sz="1400" i="0" dirty="0">
                <a:latin typeface="Aptos" panose="020B0004020202020204" pitchFamily="34" charset="0"/>
              </a:rPr>
              <a:t>In Western Australia, Secondary Student Exchange Organisations (SEOs) are regulated under a combination of state legislation, national policy settings and administrative approval processes.</a:t>
            </a:r>
          </a:p>
          <a:p>
            <a:pPr marL="137160" algn="l">
              <a:spcBef>
                <a:spcPts val="0"/>
              </a:spcBef>
              <a:spcAft>
                <a:spcPts val="800"/>
              </a:spcAft>
              <a:buSzPct val="100000"/>
            </a:pPr>
            <a:r>
              <a:rPr lang="en-AU" sz="1400" i="0" dirty="0">
                <a:latin typeface="Aptos" panose="020B0004020202020204" pitchFamily="34" charset="0"/>
              </a:rPr>
              <a:t>The primary legislative framework includes the:</a:t>
            </a:r>
          </a:p>
          <a:p>
            <a:pPr marL="137160" algn="l">
              <a:spcBef>
                <a:spcPts val="0"/>
              </a:spcBef>
              <a:spcAft>
                <a:spcPts val="800"/>
              </a:spcAft>
              <a:buSzPct val="100000"/>
            </a:pPr>
            <a:r>
              <a:rPr lang="en-AU" sz="1400" b="1" i="0" dirty="0">
                <a:latin typeface="Aptos" panose="020B0004020202020204" pitchFamily="34" charset="0"/>
              </a:rPr>
              <a:t>School Education Act 1999</a:t>
            </a:r>
            <a:r>
              <a:rPr lang="en-AU" sz="1400" i="0" dirty="0">
                <a:latin typeface="Aptos" panose="020B0004020202020204" pitchFamily="34" charset="0"/>
              </a:rPr>
              <a:t>, which provides the legal authority for the regulation of schools and education programs within Western Australia, including approval mechanisms relevant to exchange activities in public schools.</a:t>
            </a:r>
          </a:p>
          <a:p>
            <a:pPr marL="137160" algn="l">
              <a:spcBef>
                <a:spcPts val="0"/>
              </a:spcBef>
              <a:spcAft>
                <a:spcPts val="800"/>
              </a:spcAft>
              <a:buSzPct val="100000"/>
            </a:pPr>
            <a:r>
              <a:rPr lang="en-AU" sz="1400" b="1" i="0" dirty="0">
                <a:latin typeface="Aptos" panose="020B0004020202020204" pitchFamily="34" charset="0"/>
              </a:rPr>
              <a:t>Children and Community Services Act 2004</a:t>
            </a:r>
            <a:r>
              <a:rPr lang="en-AU" sz="1400" i="0" dirty="0">
                <a:latin typeface="Aptos" panose="020B0004020202020204" pitchFamily="34" charset="0"/>
              </a:rPr>
              <a:t>, which establishes child protection and mandatory reporting obligations.</a:t>
            </a:r>
          </a:p>
          <a:p>
            <a:pPr marL="137160" algn="l">
              <a:spcBef>
                <a:spcPts val="0"/>
              </a:spcBef>
              <a:spcAft>
                <a:spcPts val="800"/>
              </a:spcAft>
              <a:buSzPct val="100000"/>
            </a:pPr>
            <a:r>
              <a:rPr lang="en-AU" sz="1400" b="1" i="0" dirty="0">
                <a:latin typeface="Aptos" panose="020B0004020202020204" pitchFamily="34" charset="0"/>
              </a:rPr>
              <a:t>Working with Children (Criminal Record Checking) Act 2004</a:t>
            </a:r>
            <a:r>
              <a:rPr lang="en-AU" sz="1400" i="0" dirty="0">
                <a:latin typeface="Aptos" panose="020B0004020202020204" pitchFamily="34" charset="0"/>
              </a:rPr>
              <a:t>, which mandates Working With Children Checks for persons engaged in child-related work.</a:t>
            </a:r>
          </a:p>
          <a:p>
            <a:pPr marL="137160" algn="l">
              <a:spcBef>
                <a:spcPts val="0"/>
              </a:spcBef>
              <a:spcAft>
                <a:spcPts val="800"/>
              </a:spcAft>
              <a:buSzPct val="100000"/>
            </a:pPr>
            <a:r>
              <a:rPr lang="en-AU" sz="1400" i="0" dirty="0">
                <a:latin typeface="Aptos" panose="020B0004020202020204" pitchFamily="34" charset="0"/>
              </a:rPr>
              <a:t>The regulatory assessment of SEOs is informed by the:</a:t>
            </a:r>
          </a:p>
          <a:p>
            <a:pPr marL="137160" algn="l">
              <a:spcBef>
                <a:spcPts val="0"/>
              </a:spcBef>
              <a:spcAft>
                <a:spcPts val="800"/>
              </a:spcAft>
              <a:buSzPct val="100000"/>
            </a:pPr>
            <a:r>
              <a:rPr lang="en-AU" sz="1400" b="1" i="0" dirty="0">
                <a:latin typeface="Aptos" panose="020B0004020202020204" pitchFamily="34" charset="0"/>
              </a:rPr>
              <a:t>National Guidelines for the Operation of International Secondary </a:t>
            </a:r>
            <a:br>
              <a:rPr lang="en-AU" sz="1400" b="1" i="0" dirty="0">
                <a:latin typeface="Aptos" panose="020B0004020202020204" pitchFamily="34" charset="0"/>
              </a:rPr>
            </a:br>
            <a:r>
              <a:rPr lang="en-AU" sz="1400" b="1" i="0" dirty="0">
                <a:latin typeface="Aptos" panose="020B0004020202020204" pitchFamily="34" charset="0"/>
              </a:rPr>
              <a:t>Student Exchange Programs in Australia</a:t>
            </a:r>
            <a:r>
              <a:rPr lang="en-AU" sz="1400" i="0" dirty="0">
                <a:latin typeface="Aptos" panose="020B0004020202020204" pitchFamily="34" charset="0"/>
              </a:rPr>
              <a:t>, which provide </a:t>
            </a:r>
            <a:br>
              <a:rPr lang="en-AU" sz="1400" i="0" dirty="0">
                <a:latin typeface="Aptos" panose="020B0004020202020204" pitchFamily="34" charset="0"/>
              </a:rPr>
            </a:br>
            <a:r>
              <a:rPr lang="en-AU" sz="1400" i="0" dirty="0">
                <a:latin typeface="Aptos" panose="020B0004020202020204" pitchFamily="34" charset="0"/>
              </a:rPr>
              <a:t>nationally agreed standards for exchange program operation.</a:t>
            </a:r>
          </a:p>
          <a:p>
            <a:pPr marL="308610" indent="-171450" algn="l">
              <a:spcBef>
                <a:spcPts val="0"/>
              </a:spcBef>
              <a:spcAft>
                <a:spcPts val="800"/>
              </a:spcAft>
              <a:buSzPct val="100000"/>
              <a:buFont typeface="Arial" panose="020B0604020202020204" pitchFamily="34" charset="0"/>
              <a:buChar char="•"/>
            </a:pPr>
            <a:endParaRPr lang="en-AU" sz="1400" i="0" dirty="0">
              <a:latin typeface="Proxima Nova"/>
            </a:endParaRPr>
          </a:p>
        </p:txBody>
      </p:sp>
      <p:pic>
        <p:nvPicPr>
          <p:cNvPr id="12" name="Picture 11" descr="tmpcf4v3wml.png"/>
          <p:cNvPicPr>
            <a:picLocks noChangeAspect="1"/>
          </p:cNvPicPr>
          <p:nvPr/>
        </p:nvPicPr>
        <p:blipFill>
          <a:blip r:embed="rId3"/>
          <a:stretch>
            <a:fillRect/>
          </a:stretch>
        </p:blipFill>
        <p:spPr>
          <a:xfrm>
            <a:off x="5810596" y="3169764"/>
            <a:ext cx="3021702" cy="1703141"/>
          </a:xfrm>
          <a:prstGeom prst="rect">
            <a:avLst/>
          </a:prstGeom>
        </p:spPr>
      </p:pic>
      <p:sp>
        <p:nvSpPr>
          <p:cNvPr id="13" name="Rectangle 12"/>
          <p:cNvSpPr/>
          <p:nvPr/>
        </p:nvSpPr>
        <p:spPr>
          <a:xfrm>
            <a:off x="4724400" y="3947070"/>
            <a:ext cx="4190999" cy="1524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1E2E37-8059-231E-86D0-40AC2307FC6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531BF45-A61E-4AF9-50A3-9E9B2D820F11}"/>
              </a:ext>
            </a:extLst>
          </p:cNvPr>
          <p:cNvSpPr>
            <a:spLocks noGrp="1"/>
          </p:cNvSpPr>
          <p:nvPr>
            <p:ph type="title"/>
          </p:nvPr>
        </p:nvSpPr>
        <p:spPr/>
        <p:txBody>
          <a:bodyPr>
            <a:normAutofit/>
          </a:bodyPr>
          <a:lstStyle/>
          <a:p>
            <a:r>
              <a:rPr lang="en-AU" b="1" dirty="0">
                <a:solidFill>
                  <a:srgbClr val="FFC000"/>
                </a:solidFill>
              </a:rPr>
              <a:t>Context (continued)</a:t>
            </a:r>
            <a:endParaRPr b="1" dirty="0">
              <a:solidFill>
                <a:srgbClr val="FFC000"/>
              </a:solidFill>
            </a:endParaRPr>
          </a:p>
        </p:txBody>
      </p:sp>
      <p:sp>
        <p:nvSpPr>
          <p:cNvPr id="5" name="Rectangle 4">
            <a:extLst>
              <a:ext uri="{FF2B5EF4-FFF2-40B4-BE49-F238E27FC236}">
                <a16:creationId xmlns:a16="http://schemas.microsoft.com/office/drawing/2014/main" id="{A49920D5-9088-5885-582C-880209DB7303}"/>
              </a:ext>
            </a:extLst>
          </p:cNvPr>
          <p:cNvSpPr/>
          <p:nvPr/>
        </p:nvSpPr>
        <p:spPr>
          <a:xfrm>
            <a:off x="228600" y="1508670"/>
            <a:ext cx="8686800" cy="32004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a:extLst>
              <a:ext uri="{FF2B5EF4-FFF2-40B4-BE49-F238E27FC236}">
                <a16:creationId xmlns:a16="http://schemas.microsoft.com/office/drawing/2014/main" id="{D5EED087-86D1-1FD0-6F8A-6EC07D86F282}"/>
              </a:ext>
            </a:extLst>
          </p:cNvPr>
          <p:cNvSpPr/>
          <p:nvPr/>
        </p:nvSpPr>
        <p:spPr>
          <a:xfrm>
            <a:off x="228600" y="1508670"/>
            <a:ext cx="8686800" cy="32004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defRPr sz="1100" b="0" i="0">
                <a:solidFill>
                  <a:srgbClr val="616161"/>
                </a:solidFill>
                <a:latin typeface="Proxima Nova"/>
              </a:defRPr>
            </a:pPr>
            <a:endParaRPr/>
          </a:p>
        </p:txBody>
      </p:sp>
      <p:sp>
        <p:nvSpPr>
          <p:cNvPr id="7" name="Rectangle 6">
            <a:extLst>
              <a:ext uri="{FF2B5EF4-FFF2-40B4-BE49-F238E27FC236}">
                <a16:creationId xmlns:a16="http://schemas.microsoft.com/office/drawing/2014/main" id="{1CA6EBC1-6B01-5526-8D19-79A1D36506FA}"/>
              </a:ext>
            </a:extLst>
          </p:cNvPr>
          <p:cNvSpPr/>
          <p:nvPr/>
        </p:nvSpPr>
        <p:spPr>
          <a:xfrm>
            <a:off x="228600" y="1508670"/>
            <a:ext cx="8686800" cy="30480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ectangle 7">
            <a:extLst>
              <a:ext uri="{FF2B5EF4-FFF2-40B4-BE49-F238E27FC236}">
                <a16:creationId xmlns:a16="http://schemas.microsoft.com/office/drawing/2014/main" id="{13322080-6CC7-9D8C-F497-5F14628FC9DD}"/>
              </a:ext>
            </a:extLst>
          </p:cNvPr>
          <p:cNvSpPr/>
          <p:nvPr/>
        </p:nvSpPr>
        <p:spPr>
          <a:xfrm>
            <a:off x="228600" y="1508670"/>
            <a:ext cx="4190999" cy="30480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a:extLst>
              <a:ext uri="{FF2B5EF4-FFF2-40B4-BE49-F238E27FC236}">
                <a16:creationId xmlns:a16="http://schemas.microsoft.com/office/drawing/2014/main" id="{D51FE848-7FE8-272F-E198-3285CA1EE604}"/>
              </a:ext>
            </a:extLst>
          </p:cNvPr>
          <p:cNvSpPr txBox="1"/>
          <p:nvPr/>
        </p:nvSpPr>
        <p:spPr>
          <a:xfrm>
            <a:off x="58190" y="759762"/>
            <a:ext cx="8774108" cy="3608680"/>
          </a:xfrm>
          <a:prstGeom prst="rect">
            <a:avLst/>
          </a:prstGeom>
          <a:noFill/>
          <a:ln>
            <a:noFill/>
          </a:ln>
        </p:spPr>
        <p:txBody>
          <a:bodyPr wrap="square" lIns="190500" tIns="0" rIns="0" bIns="190500" anchor="t">
            <a:spAutoFit/>
          </a:bodyPr>
          <a:lstStyle/>
          <a:p>
            <a:r>
              <a:rPr lang="en-AU" sz="1600" b="1" dirty="0">
                <a:latin typeface="Aptos" panose="020B0004020202020204" pitchFamily="34" charset="0"/>
              </a:rPr>
              <a:t>Approval and Suitability Determination</a:t>
            </a:r>
            <a:br>
              <a:rPr lang="en-AU" sz="1600" b="1" dirty="0">
                <a:latin typeface="Aptos" panose="020B0004020202020204" pitchFamily="34" charset="0"/>
              </a:rPr>
            </a:br>
            <a:endParaRPr lang="en-AU" sz="1600" b="1" dirty="0">
              <a:latin typeface="Aptos" panose="020B0004020202020204" pitchFamily="34" charset="0"/>
            </a:endParaRPr>
          </a:p>
          <a:p>
            <a:r>
              <a:rPr lang="en-AU" sz="1600" dirty="0">
                <a:latin typeface="Aptos" panose="020B0004020202020204" pitchFamily="34" charset="0"/>
              </a:rPr>
              <a:t>In WA, the Department of Education (for public schools), through TAFE International WA and relevant regulatory authorities  assess whether:</a:t>
            </a:r>
          </a:p>
          <a:p>
            <a:r>
              <a:rPr lang="en-AU" sz="1600" dirty="0">
                <a:latin typeface="Aptos" panose="020B0004020202020204" pitchFamily="34" charset="0"/>
              </a:rPr>
              <a:t>A person or organisation is suitable to operate an exchange program</a:t>
            </a:r>
          </a:p>
          <a:p>
            <a:pPr marL="285750" indent="-285750">
              <a:buFont typeface="Arial" panose="020B0604020202020204" pitchFamily="34" charset="0"/>
              <a:buChar char="•"/>
            </a:pPr>
            <a:r>
              <a:rPr lang="en-AU" sz="1600" dirty="0">
                <a:latin typeface="Aptos" panose="020B0004020202020204" pitchFamily="34" charset="0"/>
              </a:rPr>
              <a:t>Governance structures demonstrate educational purpose and not-for-profit intent</a:t>
            </a:r>
          </a:p>
          <a:p>
            <a:pPr marL="285750" indent="-285750">
              <a:buFont typeface="Arial" panose="020B0604020202020204" pitchFamily="34" charset="0"/>
              <a:buChar char="•"/>
            </a:pPr>
            <a:r>
              <a:rPr lang="en-AU" sz="1600" dirty="0">
                <a:latin typeface="Aptos" panose="020B0004020202020204" pitchFamily="34" charset="0"/>
              </a:rPr>
              <a:t>Reciprocity requirements are maintained</a:t>
            </a:r>
          </a:p>
          <a:p>
            <a:pPr marL="285750" indent="-285750">
              <a:buFont typeface="Arial" panose="020B0604020202020204" pitchFamily="34" charset="0"/>
              <a:buChar char="•"/>
            </a:pPr>
            <a:r>
              <a:rPr lang="en-AU" sz="1600" dirty="0">
                <a:latin typeface="Aptos" panose="020B0004020202020204" pitchFamily="34" charset="0"/>
              </a:rPr>
              <a:t>Child safety screening and welfare systems are robust</a:t>
            </a:r>
          </a:p>
          <a:p>
            <a:pPr marL="285750" indent="-285750">
              <a:buFont typeface="Arial" panose="020B0604020202020204" pitchFamily="34" charset="0"/>
              <a:buChar char="•"/>
            </a:pPr>
            <a:r>
              <a:rPr lang="en-AU" sz="1600" dirty="0">
                <a:latin typeface="Aptos" panose="020B0004020202020204" pitchFamily="34" charset="0"/>
              </a:rPr>
              <a:t>Host family vetting and monitoring processes meet statutory obligations</a:t>
            </a:r>
          </a:p>
          <a:p>
            <a:pPr marL="285750" indent="-285750">
              <a:buFont typeface="Arial" panose="020B0604020202020204" pitchFamily="34" charset="0"/>
              <a:buChar char="•"/>
            </a:pPr>
            <a:r>
              <a:rPr lang="en-AU" sz="1600" dirty="0">
                <a:latin typeface="Aptos" panose="020B0004020202020204" pitchFamily="34" charset="0"/>
              </a:rPr>
              <a:t>Risk management, complaints and incident reporting </a:t>
            </a:r>
            <a:br>
              <a:rPr lang="en-AU" sz="1600" dirty="0">
                <a:latin typeface="Aptos" panose="020B0004020202020204" pitchFamily="34" charset="0"/>
              </a:rPr>
            </a:br>
            <a:r>
              <a:rPr lang="en-AU" sz="1600" dirty="0">
                <a:latin typeface="Aptos" panose="020B0004020202020204" pitchFamily="34" charset="0"/>
              </a:rPr>
              <a:t>frameworks are in place.</a:t>
            </a:r>
          </a:p>
          <a:p>
            <a:pPr marL="285750" indent="-285750">
              <a:buFont typeface="Arial" panose="020B0604020202020204" pitchFamily="34" charset="0"/>
              <a:buChar char="•"/>
            </a:pPr>
            <a:r>
              <a:rPr lang="en-AU" sz="1600" dirty="0">
                <a:latin typeface="Aptos" panose="020B0004020202020204" pitchFamily="34" charset="0"/>
              </a:rPr>
              <a:t>Approval to operate is conditional upon ongoing </a:t>
            </a:r>
            <a:br>
              <a:rPr lang="en-AU" sz="1600" dirty="0">
                <a:latin typeface="Aptos" panose="020B0004020202020204" pitchFamily="34" charset="0"/>
              </a:rPr>
            </a:br>
            <a:r>
              <a:rPr lang="en-AU" sz="1600" dirty="0">
                <a:latin typeface="Aptos" panose="020B0004020202020204" pitchFamily="34" charset="0"/>
              </a:rPr>
              <a:t>compliance and may be reviewed, suspended or revoked.</a:t>
            </a:r>
          </a:p>
          <a:p>
            <a:pPr marL="308610" indent="-171450" algn="l">
              <a:spcBef>
                <a:spcPts val="0"/>
              </a:spcBef>
              <a:spcAft>
                <a:spcPts val="800"/>
              </a:spcAft>
              <a:buSzPct val="100000"/>
              <a:buFont typeface="Arial" panose="020B0604020202020204" pitchFamily="34" charset="0"/>
              <a:buChar char="•"/>
            </a:pPr>
            <a:endParaRPr lang="en-AU" sz="1400" i="0" dirty="0">
              <a:latin typeface="Proxima Nova"/>
            </a:endParaRPr>
          </a:p>
        </p:txBody>
      </p:sp>
      <p:pic>
        <p:nvPicPr>
          <p:cNvPr id="12" name="Picture 11" descr="tmpcf4v3wml.png">
            <a:extLst>
              <a:ext uri="{FF2B5EF4-FFF2-40B4-BE49-F238E27FC236}">
                <a16:creationId xmlns:a16="http://schemas.microsoft.com/office/drawing/2014/main" id="{4DFA8886-6BE7-1CDE-CB7F-E47791997BA1}"/>
              </a:ext>
            </a:extLst>
          </p:cNvPr>
          <p:cNvPicPr>
            <a:picLocks noChangeAspect="1"/>
          </p:cNvPicPr>
          <p:nvPr/>
        </p:nvPicPr>
        <p:blipFill>
          <a:blip r:embed="rId3"/>
          <a:stretch>
            <a:fillRect/>
          </a:stretch>
        </p:blipFill>
        <p:spPr>
          <a:xfrm>
            <a:off x="5810596" y="3169764"/>
            <a:ext cx="3021702" cy="1703141"/>
          </a:xfrm>
          <a:prstGeom prst="rect">
            <a:avLst/>
          </a:prstGeom>
        </p:spPr>
      </p:pic>
      <p:sp>
        <p:nvSpPr>
          <p:cNvPr id="13" name="Rectangle 12">
            <a:extLst>
              <a:ext uri="{FF2B5EF4-FFF2-40B4-BE49-F238E27FC236}">
                <a16:creationId xmlns:a16="http://schemas.microsoft.com/office/drawing/2014/main" id="{59AEEAE7-1E3A-61D7-9A42-504A48C296F8}"/>
              </a:ext>
            </a:extLst>
          </p:cNvPr>
          <p:cNvSpPr/>
          <p:nvPr/>
        </p:nvSpPr>
        <p:spPr>
          <a:xfrm>
            <a:off x="4724400" y="3947070"/>
            <a:ext cx="4190999" cy="1524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extLst>
      <p:ext uri="{BB962C8B-B14F-4D97-AF65-F5344CB8AC3E}">
        <p14:creationId xmlns:p14="http://schemas.microsoft.com/office/powerpoint/2010/main" val="18749220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56B69D-F4DD-2337-A6DC-76E6463CA60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49E3CF6-DFAF-8D0B-2A02-5A78431248F7}"/>
              </a:ext>
            </a:extLst>
          </p:cNvPr>
          <p:cNvSpPr>
            <a:spLocks noGrp="1"/>
          </p:cNvSpPr>
          <p:nvPr>
            <p:ph type="title"/>
          </p:nvPr>
        </p:nvSpPr>
        <p:spPr/>
        <p:txBody>
          <a:bodyPr>
            <a:normAutofit/>
          </a:bodyPr>
          <a:lstStyle/>
          <a:p>
            <a:r>
              <a:rPr lang="en-AU" b="1" dirty="0">
                <a:solidFill>
                  <a:srgbClr val="FFC000"/>
                </a:solidFill>
              </a:rPr>
              <a:t>Context (continued)</a:t>
            </a:r>
            <a:endParaRPr b="1" dirty="0">
              <a:solidFill>
                <a:srgbClr val="FFC000"/>
              </a:solidFill>
            </a:endParaRPr>
          </a:p>
        </p:txBody>
      </p:sp>
      <p:sp>
        <p:nvSpPr>
          <p:cNvPr id="5" name="Rectangle 4">
            <a:extLst>
              <a:ext uri="{FF2B5EF4-FFF2-40B4-BE49-F238E27FC236}">
                <a16:creationId xmlns:a16="http://schemas.microsoft.com/office/drawing/2014/main" id="{BDD2A277-9826-0B00-6401-D8ED4725AB0D}"/>
              </a:ext>
            </a:extLst>
          </p:cNvPr>
          <p:cNvSpPr/>
          <p:nvPr/>
        </p:nvSpPr>
        <p:spPr>
          <a:xfrm>
            <a:off x="228600" y="1508670"/>
            <a:ext cx="8686800" cy="32004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a:extLst>
              <a:ext uri="{FF2B5EF4-FFF2-40B4-BE49-F238E27FC236}">
                <a16:creationId xmlns:a16="http://schemas.microsoft.com/office/drawing/2014/main" id="{8123631C-18A8-718C-859D-2092BFA8CF17}"/>
              </a:ext>
            </a:extLst>
          </p:cNvPr>
          <p:cNvSpPr/>
          <p:nvPr/>
        </p:nvSpPr>
        <p:spPr>
          <a:xfrm>
            <a:off x="228600" y="1508670"/>
            <a:ext cx="8686800" cy="32004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defRPr sz="1100" b="0" i="0">
                <a:solidFill>
                  <a:srgbClr val="616161"/>
                </a:solidFill>
                <a:latin typeface="Proxima Nova"/>
              </a:defRPr>
            </a:pPr>
            <a:endParaRPr/>
          </a:p>
        </p:txBody>
      </p:sp>
      <p:sp>
        <p:nvSpPr>
          <p:cNvPr id="7" name="Rectangle 6">
            <a:extLst>
              <a:ext uri="{FF2B5EF4-FFF2-40B4-BE49-F238E27FC236}">
                <a16:creationId xmlns:a16="http://schemas.microsoft.com/office/drawing/2014/main" id="{AB5D5A53-2686-D35A-B8E1-D99485B087B6}"/>
              </a:ext>
            </a:extLst>
          </p:cNvPr>
          <p:cNvSpPr/>
          <p:nvPr/>
        </p:nvSpPr>
        <p:spPr>
          <a:xfrm>
            <a:off x="228600" y="1508670"/>
            <a:ext cx="8686800" cy="30480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ectangle 7">
            <a:extLst>
              <a:ext uri="{FF2B5EF4-FFF2-40B4-BE49-F238E27FC236}">
                <a16:creationId xmlns:a16="http://schemas.microsoft.com/office/drawing/2014/main" id="{23895E0D-A3CB-9FC9-D443-270F532CA483}"/>
              </a:ext>
            </a:extLst>
          </p:cNvPr>
          <p:cNvSpPr/>
          <p:nvPr/>
        </p:nvSpPr>
        <p:spPr>
          <a:xfrm>
            <a:off x="228600" y="1508670"/>
            <a:ext cx="4190999" cy="30480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a:extLst>
              <a:ext uri="{FF2B5EF4-FFF2-40B4-BE49-F238E27FC236}">
                <a16:creationId xmlns:a16="http://schemas.microsoft.com/office/drawing/2014/main" id="{76B81913-CD14-F243-AA7E-C20ACCD09A23}"/>
              </a:ext>
            </a:extLst>
          </p:cNvPr>
          <p:cNvSpPr txBox="1"/>
          <p:nvPr/>
        </p:nvSpPr>
        <p:spPr>
          <a:xfrm>
            <a:off x="58190" y="759762"/>
            <a:ext cx="8774108" cy="3362459"/>
          </a:xfrm>
          <a:prstGeom prst="rect">
            <a:avLst/>
          </a:prstGeom>
          <a:noFill/>
          <a:ln>
            <a:noFill/>
          </a:ln>
        </p:spPr>
        <p:txBody>
          <a:bodyPr wrap="square" lIns="190500" tIns="0" rIns="0" bIns="190500" anchor="t">
            <a:spAutoFit/>
          </a:bodyPr>
          <a:lstStyle/>
          <a:p>
            <a:r>
              <a:rPr lang="en-AU" sz="1600" b="1" dirty="0">
                <a:latin typeface="Aptos" panose="020B0004020202020204" pitchFamily="34" charset="0"/>
              </a:rPr>
              <a:t>WA Variations and Alignment to Legislative Requirements</a:t>
            </a:r>
          </a:p>
          <a:p>
            <a:endParaRPr lang="en-AU" sz="1600" dirty="0">
              <a:latin typeface="Aptos" panose="020B0004020202020204" pitchFamily="34" charset="0"/>
            </a:endParaRPr>
          </a:p>
          <a:p>
            <a:r>
              <a:rPr lang="en-AU" sz="1600" dirty="0">
                <a:latin typeface="Aptos" panose="020B0004020202020204" pitchFamily="34" charset="0"/>
              </a:rPr>
              <a:t>Western Australia applies the National Guidelines subject to alignment with WA-specific legislative requirements, including:</a:t>
            </a:r>
          </a:p>
          <a:p>
            <a:pPr marL="285750" indent="-285750">
              <a:buFont typeface="Arial" panose="020B0604020202020204" pitchFamily="34" charset="0"/>
              <a:buChar char="•"/>
            </a:pPr>
            <a:r>
              <a:rPr lang="en-AU" sz="1600" dirty="0">
                <a:latin typeface="Aptos" panose="020B0004020202020204" pitchFamily="34" charset="0"/>
              </a:rPr>
              <a:t>Mandatory compliance with WA Working With Children legislation (including screening </a:t>
            </a:r>
            <a:br>
              <a:rPr lang="en-AU" sz="1600" dirty="0">
                <a:latin typeface="Aptos" panose="020B0004020202020204" pitchFamily="34" charset="0"/>
              </a:rPr>
            </a:br>
            <a:r>
              <a:rPr lang="en-AU" sz="1600" dirty="0">
                <a:latin typeface="Aptos" panose="020B0004020202020204" pitchFamily="34" charset="0"/>
              </a:rPr>
              <a:t>of host families and adult household members)</a:t>
            </a:r>
          </a:p>
          <a:p>
            <a:pPr marL="285750" indent="-285750">
              <a:buFont typeface="Arial" panose="020B0604020202020204" pitchFamily="34" charset="0"/>
              <a:buChar char="•"/>
            </a:pPr>
            <a:r>
              <a:rPr lang="en-AU" sz="1600" dirty="0">
                <a:latin typeface="Aptos" panose="020B0004020202020204" pitchFamily="34" charset="0"/>
              </a:rPr>
              <a:t>Adherence to WA child protection and mandatory reporting laws</a:t>
            </a:r>
          </a:p>
          <a:p>
            <a:pPr marL="285750" indent="-285750">
              <a:buFont typeface="Arial" panose="020B0604020202020204" pitchFamily="34" charset="0"/>
              <a:buChar char="•"/>
            </a:pPr>
            <a:r>
              <a:rPr lang="en-AU" sz="1600" dirty="0">
                <a:latin typeface="Aptos" panose="020B0004020202020204" pitchFamily="34" charset="0"/>
              </a:rPr>
              <a:t>Alignment with WA Department of Education policies for public school placements</a:t>
            </a:r>
          </a:p>
          <a:p>
            <a:pPr marL="285750" indent="-285750">
              <a:buFont typeface="Arial" panose="020B0604020202020204" pitchFamily="34" charset="0"/>
              <a:buChar char="•"/>
            </a:pPr>
            <a:r>
              <a:rPr lang="en-AU" sz="1600" dirty="0">
                <a:latin typeface="Aptos" panose="020B0004020202020204" pitchFamily="34" charset="0"/>
              </a:rPr>
              <a:t>Documentation and record-keeping standards consistent with WA regulatory expectations.</a:t>
            </a:r>
          </a:p>
          <a:p>
            <a:pPr marL="285750" indent="-285750">
              <a:buFont typeface="Arial" panose="020B0604020202020204" pitchFamily="34" charset="0"/>
              <a:buChar char="•"/>
            </a:pPr>
            <a:r>
              <a:rPr lang="en-AU" sz="1600" dirty="0">
                <a:latin typeface="Aptos" panose="020B0004020202020204" pitchFamily="34" charset="0"/>
              </a:rPr>
              <a:t>WA does not replace the National Guidelines but applies </a:t>
            </a:r>
            <a:br>
              <a:rPr lang="en-AU" sz="1600" dirty="0">
                <a:latin typeface="Aptos" panose="020B0004020202020204" pitchFamily="34" charset="0"/>
              </a:rPr>
            </a:br>
            <a:r>
              <a:rPr lang="en-AU" sz="1600" dirty="0">
                <a:latin typeface="Aptos" panose="020B0004020202020204" pitchFamily="34" charset="0"/>
              </a:rPr>
              <a:t>them within the context of state-based legislative </a:t>
            </a:r>
            <a:br>
              <a:rPr lang="en-AU" sz="1600" dirty="0">
                <a:latin typeface="Aptos" panose="020B0004020202020204" pitchFamily="34" charset="0"/>
              </a:rPr>
            </a:br>
            <a:r>
              <a:rPr lang="en-AU" sz="1600" dirty="0">
                <a:latin typeface="Aptos" panose="020B0004020202020204" pitchFamily="34" charset="0"/>
              </a:rPr>
              <a:t>authority and child safety obligations.</a:t>
            </a:r>
          </a:p>
          <a:p>
            <a:pPr marL="308610" indent="-171450" algn="l">
              <a:spcBef>
                <a:spcPts val="0"/>
              </a:spcBef>
              <a:spcAft>
                <a:spcPts val="800"/>
              </a:spcAft>
              <a:buSzPct val="100000"/>
              <a:buFont typeface="Arial" panose="020B0604020202020204" pitchFamily="34" charset="0"/>
              <a:buChar char="•"/>
            </a:pPr>
            <a:endParaRPr lang="en-AU" sz="1400" i="0" dirty="0">
              <a:latin typeface="Proxima Nova"/>
            </a:endParaRPr>
          </a:p>
        </p:txBody>
      </p:sp>
      <p:pic>
        <p:nvPicPr>
          <p:cNvPr id="12" name="Picture 11" descr="tmpcf4v3wml.png">
            <a:extLst>
              <a:ext uri="{FF2B5EF4-FFF2-40B4-BE49-F238E27FC236}">
                <a16:creationId xmlns:a16="http://schemas.microsoft.com/office/drawing/2014/main" id="{131A02E8-F1D0-5590-774E-58A0DA10ACC9}"/>
              </a:ext>
            </a:extLst>
          </p:cNvPr>
          <p:cNvPicPr>
            <a:picLocks noChangeAspect="1"/>
          </p:cNvPicPr>
          <p:nvPr/>
        </p:nvPicPr>
        <p:blipFill>
          <a:blip r:embed="rId3"/>
          <a:stretch>
            <a:fillRect/>
          </a:stretch>
        </p:blipFill>
        <p:spPr>
          <a:xfrm>
            <a:off x="5810596" y="3169764"/>
            <a:ext cx="3021702" cy="1703141"/>
          </a:xfrm>
          <a:prstGeom prst="rect">
            <a:avLst/>
          </a:prstGeom>
        </p:spPr>
      </p:pic>
      <p:sp>
        <p:nvSpPr>
          <p:cNvPr id="13" name="Rectangle 12">
            <a:extLst>
              <a:ext uri="{FF2B5EF4-FFF2-40B4-BE49-F238E27FC236}">
                <a16:creationId xmlns:a16="http://schemas.microsoft.com/office/drawing/2014/main" id="{E918CFA7-FE9C-8646-CD6A-A688B109169A}"/>
              </a:ext>
            </a:extLst>
          </p:cNvPr>
          <p:cNvSpPr/>
          <p:nvPr/>
        </p:nvSpPr>
        <p:spPr>
          <a:xfrm>
            <a:off x="4724400" y="3947070"/>
            <a:ext cx="4190999" cy="1524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extLst>
      <p:ext uri="{BB962C8B-B14F-4D97-AF65-F5344CB8AC3E}">
        <p14:creationId xmlns:p14="http://schemas.microsoft.com/office/powerpoint/2010/main" val="40464074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AU" b="1" dirty="0">
                <a:solidFill>
                  <a:srgbClr val="FFC000"/>
                </a:solidFill>
              </a:rPr>
              <a:t>Rationale for </a:t>
            </a:r>
            <a:r>
              <a:rPr b="1" dirty="0">
                <a:solidFill>
                  <a:srgbClr val="FFC000"/>
                </a:solidFill>
              </a:rPr>
              <a:t>Student Exchange </a:t>
            </a:r>
            <a:r>
              <a:rPr lang="en-AU" b="1" dirty="0">
                <a:solidFill>
                  <a:srgbClr val="FFC000"/>
                </a:solidFill>
              </a:rPr>
              <a:t>Programs</a:t>
            </a:r>
            <a:endParaRPr b="1" dirty="0">
              <a:solidFill>
                <a:srgbClr val="FFC000"/>
              </a:solidFill>
            </a:endParaRPr>
          </a:p>
        </p:txBody>
      </p:sp>
      <p:sp>
        <p:nvSpPr>
          <p:cNvPr id="5" name="Rectangle 4"/>
          <p:cNvSpPr/>
          <p:nvPr/>
        </p:nvSpPr>
        <p:spPr>
          <a:xfrm>
            <a:off x="228600" y="1508670"/>
            <a:ext cx="8686800" cy="32004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a:off x="228600" y="1508670"/>
            <a:ext cx="8686800" cy="32004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defRPr sz="1100" b="0" i="0">
                <a:solidFill>
                  <a:srgbClr val="616161"/>
                </a:solidFill>
                <a:latin typeface="Proxima Nova"/>
              </a:defRPr>
            </a:pPr>
            <a:endParaRPr/>
          </a:p>
        </p:txBody>
      </p:sp>
      <p:sp>
        <p:nvSpPr>
          <p:cNvPr id="7" name="Rectangle 6"/>
          <p:cNvSpPr/>
          <p:nvPr/>
        </p:nvSpPr>
        <p:spPr>
          <a:xfrm>
            <a:off x="228600" y="1508670"/>
            <a:ext cx="8686800" cy="30480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ectangle 7"/>
          <p:cNvSpPr/>
          <p:nvPr/>
        </p:nvSpPr>
        <p:spPr>
          <a:xfrm>
            <a:off x="228600" y="1508670"/>
            <a:ext cx="4190999" cy="30480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113607" y="1421435"/>
            <a:ext cx="5153891" cy="2300630"/>
          </a:xfrm>
          <a:prstGeom prst="rect">
            <a:avLst/>
          </a:prstGeom>
          <a:noFill/>
          <a:ln>
            <a:noFill/>
          </a:ln>
        </p:spPr>
        <p:txBody>
          <a:bodyPr wrap="square" lIns="190500" tIns="0" rIns="0" bIns="190500" anchor="t">
            <a:spAutoFit/>
          </a:bodyPr>
          <a:lstStyle/>
          <a:p>
            <a:r>
              <a:rPr lang="en-AU" sz="1800" kern="100" dirty="0">
                <a:effectLst/>
                <a:latin typeface="Aptos" panose="020B0004020202020204" pitchFamily="34" charset="0"/>
                <a:ea typeface="Aptos" panose="020B0004020202020204" pitchFamily="34" charset="0"/>
                <a:cs typeface="Times New Roman" panose="02020603050405020304" pitchFamily="18" charset="0"/>
              </a:rPr>
              <a:t>The Australian and state/territory governments recognise that student exchange programs provide cultural and educational benefits to students and school communities. Student exchange programs provide a broad educational experience for students and increase international and cultural understanding among young people.</a:t>
            </a:r>
          </a:p>
          <a:p>
            <a:pPr marL="308610" indent="-171450" algn="l">
              <a:spcBef>
                <a:spcPts val="0"/>
              </a:spcBef>
              <a:spcAft>
                <a:spcPts val="800"/>
              </a:spcAft>
              <a:buSzPct val="100000"/>
              <a:buFont typeface="Arial" panose="020B0604020202020204" pitchFamily="34" charset="0"/>
              <a:buChar char="•"/>
            </a:pPr>
            <a:endParaRPr lang="en-AU" sz="1100" i="0" dirty="0">
              <a:latin typeface="Proxima Nova"/>
            </a:endParaRPr>
          </a:p>
        </p:txBody>
      </p:sp>
      <p:sp>
        <p:nvSpPr>
          <p:cNvPr id="10" name="Rectangle 9"/>
          <p:cNvSpPr/>
          <p:nvPr/>
        </p:nvSpPr>
        <p:spPr>
          <a:xfrm>
            <a:off x="4724400" y="1508670"/>
            <a:ext cx="4190999" cy="30480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4724400" y="1508670"/>
            <a:ext cx="4190999" cy="2362200"/>
          </a:xfrm>
          <a:prstGeom prst="rect">
            <a:avLst/>
          </a:prstGeom>
          <a:noFill/>
          <a:ln>
            <a:noFill/>
          </a:ln>
        </p:spPr>
        <p:txBody>
          <a:bodyPr wrap="square" lIns="0" tIns="0" rIns="0" bIns="0" anchor="t">
            <a:spAutoFit/>
          </a:bodyPr>
          <a:lstStyle/>
          <a:p>
            <a:pPr algn="l"/>
            <a:endParaRPr/>
          </a:p>
        </p:txBody>
      </p:sp>
      <p:sp>
        <p:nvSpPr>
          <p:cNvPr id="13" name="Rectangle 12"/>
          <p:cNvSpPr/>
          <p:nvPr/>
        </p:nvSpPr>
        <p:spPr>
          <a:xfrm>
            <a:off x="4724400" y="3947070"/>
            <a:ext cx="4190999" cy="1524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5" name="Picture 14" descr="tmpk9n7obdz.png">
            <a:extLst>
              <a:ext uri="{FF2B5EF4-FFF2-40B4-BE49-F238E27FC236}">
                <a16:creationId xmlns:a16="http://schemas.microsoft.com/office/drawing/2014/main" id="{20839515-62F4-8B4E-E027-708EF946839A}"/>
              </a:ext>
            </a:extLst>
          </p:cNvPr>
          <p:cNvPicPr>
            <a:picLocks noChangeAspect="1"/>
          </p:cNvPicPr>
          <p:nvPr/>
        </p:nvPicPr>
        <p:blipFill>
          <a:blip r:embed="rId3"/>
          <a:stretch>
            <a:fillRect/>
          </a:stretch>
        </p:blipFill>
        <p:spPr>
          <a:xfrm>
            <a:off x="5511337" y="2842953"/>
            <a:ext cx="2992967" cy="1686945"/>
          </a:xfrm>
          <a:prstGeom prst="rect">
            <a:avLst/>
          </a:prstGeom>
        </p:spPr>
      </p:pic>
    </p:spTree>
    <p:extLst>
      <p:ext uri="{BB962C8B-B14F-4D97-AF65-F5344CB8AC3E}">
        <p14:creationId xmlns:p14="http://schemas.microsoft.com/office/powerpoint/2010/main" val="30109082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AU" b="1" dirty="0">
                <a:solidFill>
                  <a:srgbClr val="FFC000"/>
                </a:solidFill>
              </a:rPr>
              <a:t>Objectives of </a:t>
            </a:r>
            <a:r>
              <a:rPr b="1" dirty="0">
                <a:solidFill>
                  <a:srgbClr val="FFC000"/>
                </a:solidFill>
              </a:rPr>
              <a:t>Student Exchange </a:t>
            </a:r>
            <a:r>
              <a:rPr lang="en-AU" b="1" dirty="0">
                <a:solidFill>
                  <a:srgbClr val="FFC000"/>
                </a:solidFill>
              </a:rPr>
              <a:t>Programs</a:t>
            </a:r>
            <a:endParaRPr b="1" dirty="0">
              <a:solidFill>
                <a:srgbClr val="FFC000"/>
              </a:solidFill>
            </a:endParaRPr>
          </a:p>
        </p:txBody>
      </p:sp>
      <p:sp>
        <p:nvSpPr>
          <p:cNvPr id="5" name="Rectangle 4"/>
          <p:cNvSpPr/>
          <p:nvPr/>
        </p:nvSpPr>
        <p:spPr>
          <a:xfrm>
            <a:off x="228600" y="1508670"/>
            <a:ext cx="8686800" cy="32004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a:off x="228600" y="1508670"/>
            <a:ext cx="8686800" cy="32004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defRPr sz="1100" b="0" i="0">
                <a:solidFill>
                  <a:srgbClr val="616161"/>
                </a:solidFill>
                <a:latin typeface="Proxima Nova"/>
              </a:defRPr>
            </a:pPr>
            <a:endParaRPr/>
          </a:p>
        </p:txBody>
      </p:sp>
      <p:sp>
        <p:nvSpPr>
          <p:cNvPr id="7" name="Rectangle 6"/>
          <p:cNvSpPr/>
          <p:nvPr/>
        </p:nvSpPr>
        <p:spPr>
          <a:xfrm>
            <a:off x="228600" y="1508670"/>
            <a:ext cx="8686800" cy="30480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ectangle 7"/>
          <p:cNvSpPr/>
          <p:nvPr/>
        </p:nvSpPr>
        <p:spPr>
          <a:xfrm>
            <a:off x="228600" y="1508670"/>
            <a:ext cx="4190999" cy="30480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228600" y="959531"/>
            <a:ext cx="4824153" cy="3685624"/>
          </a:xfrm>
          <a:prstGeom prst="rect">
            <a:avLst/>
          </a:prstGeom>
          <a:noFill/>
          <a:ln>
            <a:noFill/>
          </a:ln>
        </p:spPr>
        <p:txBody>
          <a:bodyPr wrap="square" lIns="190500" tIns="0" rIns="0" bIns="190500" anchor="t">
            <a:spAutoFit/>
          </a:bodyPr>
          <a:lstStyle/>
          <a:p>
            <a:r>
              <a:rPr lang="en-AU" sz="1800" kern="100" dirty="0">
                <a:effectLst/>
                <a:latin typeface="Aptos" panose="020B0004020202020204" pitchFamily="34" charset="0"/>
                <a:ea typeface="Aptos" panose="020B0004020202020204" pitchFamily="34" charset="0"/>
                <a:cs typeface="Times New Roman" panose="02020603050405020304" pitchFamily="18" charset="0"/>
              </a:rPr>
              <a:t>The objectives of student exchange programs are to:</a:t>
            </a:r>
          </a:p>
          <a:p>
            <a:pPr marL="342900" lvl="0" indent="-342900">
              <a:buFont typeface="Aptos" panose="020B0004020202020204" pitchFamily="34" charset="0"/>
              <a:buChar char="•"/>
            </a:pPr>
            <a:r>
              <a:rPr lang="en-AU" sz="1800" kern="100" dirty="0">
                <a:effectLst/>
                <a:latin typeface="Aptos" panose="020B0004020202020204" pitchFamily="34" charset="0"/>
                <a:ea typeface="Aptos" panose="020B0004020202020204" pitchFamily="34" charset="0"/>
                <a:cs typeface="Times New Roman" panose="02020603050405020304" pitchFamily="18" charset="0"/>
              </a:rPr>
              <a:t>provide educational enrichment for exchange students by developing their linguistic skills and introducing them to a different educational philosophy, environment and curriculum</a:t>
            </a:r>
          </a:p>
          <a:p>
            <a:pPr marL="342900" lvl="0" indent="-342900">
              <a:buFont typeface="Aptos" panose="020B0004020202020204" pitchFamily="34" charset="0"/>
              <a:buChar char="•"/>
            </a:pPr>
            <a:r>
              <a:rPr lang="en-AU" sz="1800" kern="100" dirty="0">
                <a:effectLst/>
                <a:latin typeface="Aptos" panose="020B0004020202020204" pitchFamily="34" charset="0"/>
                <a:ea typeface="Aptos" panose="020B0004020202020204" pitchFamily="34" charset="0"/>
                <a:cs typeface="Times New Roman" panose="02020603050405020304" pitchFamily="18" charset="0"/>
              </a:rPr>
              <a:t>develop cultural awareness and understanding among students in the school environment</a:t>
            </a:r>
          </a:p>
          <a:p>
            <a:pPr marL="342900" lvl="0" indent="-342900">
              <a:buFont typeface="Aptos" panose="020B0004020202020204" pitchFamily="34" charset="0"/>
              <a:buChar char="•"/>
            </a:pPr>
            <a:r>
              <a:rPr lang="en-AU" sz="1800" kern="100" dirty="0">
                <a:effectLst/>
                <a:latin typeface="Aptos" panose="020B0004020202020204" pitchFamily="34" charset="0"/>
                <a:ea typeface="Aptos" panose="020B0004020202020204" pitchFamily="34" charset="0"/>
                <a:cs typeface="Times New Roman" panose="02020603050405020304" pitchFamily="18" charset="0"/>
              </a:rPr>
              <a:t>promote international understanding and cooperation. </a:t>
            </a:r>
          </a:p>
          <a:p>
            <a:pPr marL="308610" indent="-171450" algn="l">
              <a:spcBef>
                <a:spcPts val="0"/>
              </a:spcBef>
              <a:spcAft>
                <a:spcPts val="800"/>
              </a:spcAft>
              <a:buSzPct val="100000"/>
              <a:buFont typeface="Arial" panose="020B0604020202020204" pitchFamily="34" charset="0"/>
              <a:buChar char="•"/>
            </a:pPr>
            <a:endParaRPr lang="en-AU" sz="1100" i="0" dirty="0">
              <a:latin typeface="Proxima Nova"/>
            </a:endParaRPr>
          </a:p>
        </p:txBody>
      </p:sp>
      <p:sp>
        <p:nvSpPr>
          <p:cNvPr id="10" name="Rectangle 9"/>
          <p:cNvSpPr/>
          <p:nvPr/>
        </p:nvSpPr>
        <p:spPr>
          <a:xfrm>
            <a:off x="4724400" y="1508670"/>
            <a:ext cx="4190999" cy="30480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4724400" y="1508670"/>
            <a:ext cx="4190999" cy="2362200"/>
          </a:xfrm>
          <a:prstGeom prst="rect">
            <a:avLst/>
          </a:prstGeom>
          <a:noFill/>
          <a:ln>
            <a:noFill/>
          </a:ln>
        </p:spPr>
        <p:txBody>
          <a:bodyPr wrap="square" lIns="0" tIns="0" rIns="0" bIns="0" anchor="t">
            <a:spAutoFit/>
          </a:bodyPr>
          <a:lstStyle/>
          <a:p>
            <a:pPr algn="l"/>
            <a:endParaRPr/>
          </a:p>
        </p:txBody>
      </p:sp>
      <p:pic>
        <p:nvPicPr>
          <p:cNvPr id="12" name="Picture 11" descr="tmpcf4v3wml.png"/>
          <p:cNvPicPr>
            <a:picLocks noChangeAspect="1"/>
          </p:cNvPicPr>
          <p:nvPr/>
        </p:nvPicPr>
        <p:blipFill>
          <a:blip r:embed="rId3"/>
          <a:stretch>
            <a:fillRect/>
          </a:stretch>
        </p:blipFill>
        <p:spPr>
          <a:xfrm>
            <a:off x="5810596" y="3169764"/>
            <a:ext cx="3021702" cy="1703141"/>
          </a:xfrm>
          <a:prstGeom prst="rect">
            <a:avLst/>
          </a:prstGeom>
        </p:spPr>
      </p:pic>
      <p:sp>
        <p:nvSpPr>
          <p:cNvPr id="13" name="Rectangle 12"/>
          <p:cNvSpPr/>
          <p:nvPr/>
        </p:nvSpPr>
        <p:spPr>
          <a:xfrm>
            <a:off x="4724400" y="3947070"/>
            <a:ext cx="4190999" cy="1524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extLst>
      <p:ext uri="{BB962C8B-B14F-4D97-AF65-F5344CB8AC3E}">
        <p14:creationId xmlns:p14="http://schemas.microsoft.com/office/powerpoint/2010/main" val="18428448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AU" b="1" dirty="0">
                <a:solidFill>
                  <a:srgbClr val="FFC000"/>
                </a:solidFill>
              </a:rPr>
              <a:t>St</a:t>
            </a:r>
            <a:r>
              <a:rPr b="1" dirty="0" err="1">
                <a:solidFill>
                  <a:srgbClr val="FFC000"/>
                </a:solidFill>
              </a:rPr>
              <a:t>udent</a:t>
            </a:r>
            <a:r>
              <a:rPr b="1" dirty="0">
                <a:solidFill>
                  <a:srgbClr val="FFC000"/>
                </a:solidFill>
              </a:rPr>
              <a:t> Exchange </a:t>
            </a:r>
            <a:r>
              <a:rPr lang="en-AU" b="1" dirty="0">
                <a:solidFill>
                  <a:srgbClr val="FFC000"/>
                </a:solidFill>
              </a:rPr>
              <a:t>Programs in Western Australia</a:t>
            </a:r>
            <a:endParaRPr b="1" dirty="0">
              <a:solidFill>
                <a:srgbClr val="FFC000"/>
              </a:solidFill>
            </a:endParaRPr>
          </a:p>
        </p:txBody>
      </p:sp>
      <p:sp>
        <p:nvSpPr>
          <p:cNvPr id="5" name="Rectangle 4"/>
          <p:cNvSpPr/>
          <p:nvPr/>
        </p:nvSpPr>
        <p:spPr>
          <a:xfrm>
            <a:off x="228600" y="1508670"/>
            <a:ext cx="8686800" cy="32004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a:off x="228600" y="1508670"/>
            <a:ext cx="8686800" cy="32004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defRPr sz="1100" b="0" i="0">
                <a:solidFill>
                  <a:srgbClr val="616161"/>
                </a:solidFill>
                <a:latin typeface="Proxima Nova"/>
              </a:defRPr>
            </a:pPr>
            <a:endParaRPr/>
          </a:p>
        </p:txBody>
      </p:sp>
      <p:sp>
        <p:nvSpPr>
          <p:cNvPr id="7" name="Rectangle 6"/>
          <p:cNvSpPr/>
          <p:nvPr/>
        </p:nvSpPr>
        <p:spPr>
          <a:xfrm>
            <a:off x="381000" y="1899368"/>
            <a:ext cx="8686800" cy="30480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ectangle 7"/>
          <p:cNvSpPr/>
          <p:nvPr/>
        </p:nvSpPr>
        <p:spPr>
          <a:xfrm>
            <a:off x="228600" y="1508670"/>
            <a:ext cx="4190999" cy="30480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113607" y="831231"/>
            <a:ext cx="6960524" cy="3885679"/>
          </a:xfrm>
          <a:prstGeom prst="rect">
            <a:avLst/>
          </a:prstGeom>
          <a:noFill/>
          <a:ln>
            <a:noFill/>
          </a:ln>
        </p:spPr>
        <p:txBody>
          <a:bodyPr wrap="square" lIns="190500" tIns="0" rIns="0" bIns="190500" anchor="t">
            <a:spAutoFit/>
          </a:bodyPr>
          <a:lstStyle/>
          <a:p>
            <a:r>
              <a:rPr lang="en-AU" sz="1600" kern="100" dirty="0">
                <a:effectLst/>
                <a:latin typeface="Aptos" panose="020B0004020202020204" pitchFamily="34" charset="0"/>
                <a:ea typeface="Aptos" panose="020B0004020202020204" pitchFamily="34" charset="0"/>
                <a:cs typeface="Times New Roman" panose="02020603050405020304" pitchFamily="18" charset="0"/>
              </a:rPr>
              <a:t>In </a:t>
            </a:r>
            <a:r>
              <a:rPr lang="en-AU" sz="1600" kern="100" dirty="0">
                <a:latin typeface="Aptos" panose="020B0004020202020204" pitchFamily="34" charset="0"/>
                <a:ea typeface="Aptos" panose="020B0004020202020204" pitchFamily="34" charset="0"/>
                <a:cs typeface="Times New Roman" panose="02020603050405020304" pitchFamily="18" charset="0"/>
              </a:rPr>
              <a:t>Western Australia</a:t>
            </a:r>
            <a:r>
              <a:rPr lang="en-AU" sz="1600" kern="100" dirty="0">
                <a:effectLst/>
                <a:latin typeface="Aptos" panose="020B0004020202020204" pitchFamily="34" charset="0"/>
                <a:ea typeface="Aptos" panose="020B0004020202020204" pitchFamily="34" charset="0"/>
                <a:cs typeface="Times New Roman" panose="02020603050405020304" pitchFamily="18" charset="0"/>
              </a:rPr>
              <a:t>, student exchange programs can only be provided by </a:t>
            </a:r>
            <a:r>
              <a:rPr lang="en-AU" sz="1600" kern="100" dirty="0">
                <a:latin typeface="Aptos" panose="020B0004020202020204" pitchFamily="34" charset="0"/>
                <a:ea typeface="Aptos" panose="020B0004020202020204" pitchFamily="34" charset="0"/>
                <a:cs typeface="Times New Roman" panose="02020603050405020304" pitchFamily="18" charset="0"/>
              </a:rPr>
              <a:t>TAFE International WA </a:t>
            </a:r>
            <a:r>
              <a:rPr lang="en-AU" sz="1600" kern="100" dirty="0">
                <a:effectLst/>
                <a:latin typeface="Aptos" panose="020B0004020202020204" pitchFamily="34" charset="0"/>
                <a:ea typeface="Aptos" panose="020B0004020202020204" pitchFamily="34" charset="0"/>
                <a:cs typeface="Times New Roman" panose="02020603050405020304" pitchFamily="18" charset="0"/>
              </a:rPr>
              <a:t>approved SEOs.</a:t>
            </a:r>
          </a:p>
          <a:p>
            <a:r>
              <a:rPr lang="en-AU" sz="1600" kern="100" dirty="0">
                <a:effectLst/>
                <a:latin typeface="Aptos" panose="020B0004020202020204" pitchFamily="34" charset="0"/>
                <a:ea typeface="Aptos" panose="020B0004020202020204" pitchFamily="34" charset="0"/>
                <a:cs typeface="Times New Roman" panose="02020603050405020304" pitchFamily="18" charset="0"/>
              </a:rPr>
              <a:t> </a:t>
            </a:r>
          </a:p>
          <a:p>
            <a:r>
              <a:rPr lang="en-AU" sz="1600" kern="100" dirty="0">
                <a:effectLst/>
                <a:latin typeface="Aptos" panose="020B0004020202020204" pitchFamily="34" charset="0"/>
                <a:ea typeface="Aptos" panose="020B0004020202020204" pitchFamily="34" charset="0"/>
                <a:cs typeface="Times New Roman" panose="02020603050405020304" pitchFamily="18" charset="0"/>
              </a:rPr>
              <a:t>A person, registered school or organisation may apply to </a:t>
            </a:r>
            <a:r>
              <a:rPr lang="en-AU" sz="1600" kern="100" dirty="0">
                <a:latin typeface="Aptos" panose="020B0004020202020204" pitchFamily="34" charset="0"/>
                <a:ea typeface="Aptos" panose="020B0004020202020204" pitchFamily="34" charset="0"/>
                <a:cs typeface="Times New Roman" panose="02020603050405020304" pitchFamily="18" charset="0"/>
              </a:rPr>
              <a:t>TAFE International WA </a:t>
            </a:r>
            <a:r>
              <a:rPr lang="en-AU" sz="1600" kern="100" dirty="0">
                <a:effectLst/>
                <a:latin typeface="Aptos" panose="020B0004020202020204" pitchFamily="34" charset="0"/>
                <a:ea typeface="Aptos" panose="020B0004020202020204" pitchFamily="34" charset="0"/>
                <a:cs typeface="Times New Roman" panose="02020603050405020304" pitchFamily="18" charset="0"/>
              </a:rPr>
              <a:t>for approval to provide a secondary student exchange program into and from </a:t>
            </a:r>
            <a:r>
              <a:rPr lang="en-AU" sz="1600" kern="100" dirty="0">
                <a:latin typeface="Aptos" panose="020B0004020202020204" pitchFamily="34" charset="0"/>
                <a:ea typeface="Aptos" panose="020B0004020202020204" pitchFamily="34" charset="0"/>
                <a:cs typeface="Times New Roman" panose="02020603050405020304" pitchFamily="18" charset="0"/>
              </a:rPr>
              <a:t>WA</a:t>
            </a:r>
            <a:r>
              <a:rPr lang="en-AU" sz="1600" kern="100" dirty="0">
                <a:effectLst/>
                <a:latin typeface="Aptos" panose="020B0004020202020204" pitchFamily="34" charset="0"/>
                <a:ea typeface="Aptos" panose="020B0004020202020204" pitchFamily="34" charset="0"/>
                <a:cs typeface="Times New Roman" panose="02020603050405020304" pitchFamily="18" charset="0"/>
              </a:rPr>
              <a:t>.</a:t>
            </a:r>
          </a:p>
          <a:p>
            <a:r>
              <a:rPr lang="en-AU" sz="1600" kern="100" dirty="0">
                <a:effectLst/>
                <a:latin typeface="Aptos" panose="020B0004020202020204" pitchFamily="34" charset="0"/>
                <a:ea typeface="Aptos" panose="020B0004020202020204" pitchFamily="34" charset="0"/>
                <a:cs typeface="Times New Roman" panose="02020603050405020304" pitchFamily="18" charset="0"/>
              </a:rPr>
              <a:t> </a:t>
            </a:r>
          </a:p>
          <a:p>
            <a:r>
              <a:rPr lang="en-AU" sz="1600" kern="100" dirty="0">
                <a:effectLst/>
                <a:latin typeface="Aptos" panose="020B0004020202020204" pitchFamily="34" charset="0"/>
                <a:ea typeface="Aptos" panose="020B0004020202020204" pitchFamily="34" charset="0"/>
                <a:cs typeface="Times New Roman" panose="02020603050405020304" pitchFamily="18" charset="0"/>
              </a:rPr>
              <a:t>Student exchange programs must:</a:t>
            </a:r>
          </a:p>
          <a:p>
            <a:pPr marL="342900" lvl="0" indent="-342900">
              <a:buFont typeface="Aptos" panose="020B0004020202020204" pitchFamily="34" charset="0"/>
              <a:buChar char="•"/>
            </a:pPr>
            <a:r>
              <a:rPr lang="en-AU" sz="1600" kern="100" dirty="0">
                <a:effectLst/>
                <a:latin typeface="Aptos" panose="020B0004020202020204" pitchFamily="34" charset="0"/>
                <a:ea typeface="Aptos" panose="020B0004020202020204" pitchFamily="34" charset="0"/>
                <a:cs typeface="Times New Roman" panose="02020603050405020304" pitchFamily="18" charset="0"/>
              </a:rPr>
              <a:t>include a period of secondary school enrolment of a minimum 3 months (one term) up to 12 months duration</a:t>
            </a:r>
          </a:p>
          <a:p>
            <a:pPr marL="342900" lvl="0" indent="-342900">
              <a:buFont typeface="Aptos" panose="020B0004020202020204" pitchFamily="34" charset="0"/>
              <a:buChar char="•"/>
            </a:pPr>
            <a:r>
              <a:rPr lang="en-AU" sz="1600" kern="100" dirty="0">
                <a:effectLst/>
                <a:latin typeface="Aptos" panose="020B0004020202020204" pitchFamily="34" charset="0"/>
                <a:ea typeface="Aptos" panose="020B0004020202020204" pitchFamily="34" charset="0"/>
                <a:cs typeface="Times New Roman" panose="02020603050405020304" pitchFamily="18" charset="0"/>
              </a:rPr>
              <a:t>require an overseas secondary school student to attend </a:t>
            </a:r>
            <a:br>
              <a:rPr lang="en-AU" sz="1600" kern="100" dirty="0">
                <a:effectLst/>
                <a:latin typeface="Aptos" panose="020B0004020202020204" pitchFamily="34" charset="0"/>
                <a:ea typeface="Aptos" panose="020B0004020202020204" pitchFamily="34" charset="0"/>
                <a:cs typeface="Times New Roman" panose="02020603050405020304" pitchFamily="18" charset="0"/>
              </a:rPr>
            </a:br>
            <a:r>
              <a:rPr lang="en-AU" sz="1600" kern="100" dirty="0">
                <a:effectLst/>
                <a:latin typeface="Aptos" panose="020B0004020202020204" pitchFamily="34" charset="0"/>
                <a:ea typeface="Aptos" panose="020B0004020202020204" pitchFamily="34" charset="0"/>
                <a:cs typeface="Times New Roman" panose="02020603050405020304" pitchFamily="18" charset="0"/>
              </a:rPr>
              <a:t>a registered secondary school on a full-time basis, </a:t>
            </a:r>
            <a:br>
              <a:rPr lang="en-AU" sz="1600" kern="100" dirty="0">
                <a:effectLst/>
                <a:latin typeface="Aptos" panose="020B0004020202020204" pitchFamily="34" charset="0"/>
                <a:ea typeface="Aptos" panose="020B0004020202020204" pitchFamily="34" charset="0"/>
                <a:cs typeface="Times New Roman" panose="02020603050405020304" pitchFamily="18" charset="0"/>
              </a:rPr>
            </a:br>
            <a:r>
              <a:rPr lang="en-AU" sz="1600" kern="100" dirty="0">
                <a:effectLst/>
                <a:latin typeface="Aptos" panose="020B0004020202020204" pitchFamily="34" charset="0"/>
                <a:ea typeface="Aptos" panose="020B0004020202020204" pitchFamily="34" charset="0"/>
                <a:cs typeface="Times New Roman" panose="02020603050405020304" pitchFamily="18" charset="0"/>
              </a:rPr>
              <a:t>or a WA student to attend an overseas secondary </a:t>
            </a:r>
            <a:br>
              <a:rPr lang="en-AU" sz="1600" kern="100" dirty="0">
                <a:effectLst/>
                <a:latin typeface="Aptos" panose="020B0004020202020204" pitchFamily="34" charset="0"/>
                <a:ea typeface="Aptos" panose="020B0004020202020204" pitchFamily="34" charset="0"/>
                <a:cs typeface="Times New Roman" panose="02020603050405020304" pitchFamily="18" charset="0"/>
              </a:rPr>
            </a:br>
            <a:r>
              <a:rPr lang="en-AU" sz="1600" kern="100" dirty="0">
                <a:effectLst/>
                <a:latin typeface="Aptos" panose="020B0004020202020204" pitchFamily="34" charset="0"/>
                <a:ea typeface="Aptos" panose="020B0004020202020204" pitchFamily="34" charset="0"/>
                <a:cs typeface="Times New Roman" panose="02020603050405020304" pitchFamily="18" charset="0"/>
              </a:rPr>
              <a:t>school on a full-time basis.</a:t>
            </a:r>
          </a:p>
          <a:p>
            <a:pPr lvl="0"/>
            <a:endParaRPr lang="en-AU" sz="1600" kern="100" dirty="0">
              <a:latin typeface="Aptos" panose="020B0004020202020204" pitchFamily="34" charset="0"/>
              <a:ea typeface="Aptos" panose="020B0004020202020204" pitchFamily="34" charset="0"/>
              <a:cs typeface="Times New Roman" panose="02020603050405020304" pitchFamily="18" charset="0"/>
            </a:endParaRPr>
          </a:p>
        </p:txBody>
      </p:sp>
      <p:sp>
        <p:nvSpPr>
          <p:cNvPr id="13" name="Rectangle 12"/>
          <p:cNvSpPr/>
          <p:nvPr/>
        </p:nvSpPr>
        <p:spPr>
          <a:xfrm>
            <a:off x="4724400" y="3947070"/>
            <a:ext cx="4190999" cy="1524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3" name="Picture 2" descr="tmpk9n7obdz.png">
            <a:extLst>
              <a:ext uri="{FF2B5EF4-FFF2-40B4-BE49-F238E27FC236}">
                <a16:creationId xmlns:a16="http://schemas.microsoft.com/office/drawing/2014/main" id="{4558B41C-2EC7-E2F1-0599-2FFE658EE0EA}"/>
              </a:ext>
            </a:extLst>
          </p:cNvPr>
          <p:cNvPicPr>
            <a:picLocks noChangeAspect="1"/>
          </p:cNvPicPr>
          <p:nvPr/>
        </p:nvPicPr>
        <p:blipFill>
          <a:blip r:embed="rId3"/>
          <a:stretch>
            <a:fillRect/>
          </a:stretch>
        </p:blipFill>
        <p:spPr>
          <a:xfrm>
            <a:off x="5947370" y="3179797"/>
            <a:ext cx="2992967" cy="1686945"/>
          </a:xfrm>
          <a:prstGeom prst="rect">
            <a:avLst/>
          </a:prstGeom>
        </p:spPr>
      </p:pic>
    </p:spTree>
    <p:extLst>
      <p:ext uri="{BB962C8B-B14F-4D97-AF65-F5344CB8AC3E}">
        <p14:creationId xmlns:p14="http://schemas.microsoft.com/office/powerpoint/2010/main" val="11400437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AU" b="1" dirty="0">
                <a:solidFill>
                  <a:srgbClr val="FFC000"/>
                </a:solidFill>
              </a:rPr>
              <a:t>Principle of Reciprocity</a:t>
            </a:r>
            <a:endParaRPr b="1" dirty="0">
              <a:solidFill>
                <a:srgbClr val="FFC000"/>
              </a:solidFill>
            </a:endParaRPr>
          </a:p>
        </p:txBody>
      </p:sp>
      <p:sp>
        <p:nvSpPr>
          <p:cNvPr id="5" name="Rectangle 4"/>
          <p:cNvSpPr/>
          <p:nvPr/>
        </p:nvSpPr>
        <p:spPr>
          <a:xfrm>
            <a:off x="228600" y="1508670"/>
            <a:ext cx="8686800" cy="32004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a:off x="228600" y="1508670"/>
            <a:ext cx="8686800" cy="32004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defRPr sz="1100" b="0" i="0">
                <a:solidFill>
                  <a:srgbClr val="616161"/>
                </a:solidFill>
                <a:latin typeface="Proxima Nova"/>
              </a:defRPr>
            </a:pPr>
            <a:endParaRPr/>
          </a:p>
        </p:txBody>
      </p:sp>
      <p:sp>
        <p:nvSpPr>
          <p:cNvPr id="7" name="Rectangle 6"/>
          <p:cNvSpPr/>
          <p:nvPr/>
        </p:nvSpPr>
        <p:spPr>
          <a:xfrm>
            <a:off x="228600" y="1508670"/>
            <a:ext cx="8686800" cy="30480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ectangle 7"/>
          <p:cNvSpPr/>
          <p:nvPr/>
        </p:nvSpPr>
        <p:spPr>
          <a:xfrm>
            <a:off x="228600" y="1508670"/>
            <a:ext cx="4190999" cy="30480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228600" y="646270"/>
            <a:ext cx="6960524" cy="4239622"/>
          </a:xfrm>
          <a:prstGeom prst="rect">
            <a:avLst/>
          </a:prstGeom>
          <a:noFill/>
          <a:ln>
            <a:noFill/>
          </a:ln>
        </p:spPr>
        <p:txBody>
          <a:bodyPr wrap="square" lIns="190500" tIns="0" rIns="0" bIns="190500" anchor="t">
            <a:spAutoFit/>
          </a:bodyPr>
          <a:lstStyle/>
          <a:p>
            <a:r>
              <a:rPr lang="en-AU" sz="1200" kern="100" dirty="0">
                <a:effectLst/>
                <a:latin typeface="Aptos" panose="020B0004020202020204" pitchFamily="34" charset="0"/>
                <a:ea typeface="Aptos" panose="020B0004020202020204" pitchFamily="34" charset="0"/>
                <a:cs typeface="Times New Roman" panose="02020603050405020304" pitchFamily="18" charset="0"/>
              </a:rPr>
              <a:t>An SEO must operate secondary student exchange programs on a reciprocal basis, maintaining a neutral or positive balance between inbound and outbound exchange students, including consideration of program duration.</a:t>
            </a:r>
          </a:p>
          <a:p>
            <a:endParaRPr lang="en-AU" sz="1200" kern="100" dirty="0">
              <a:effectLst/>
              <a:latin typeface="Aptos" panose="020B0004020202020204" pitchFamily="34" charset="0"/>
              <a:ea typeface="Aptos" panose="020B0004020202020204" pitchFamily="34" charset="0"/>
              <a:cs typeface="Times New Roman" panose="02020603050405020304" pitchFamily="18" charset="0"/>
            </a:endParaRPr>
          </a:p>
          <a:p>
            <a:r>
              <a:rPr lang="en-AU" sz="1200" kern="100" dirty="0">
                <a:effectLst/>
                <a:latin typeface="Aptos" panose="020B0004020202020204" pitchFamily="34" charset="0"/>
                <a:ea typeface="Aptos" panose="020B0004020202020204" pitchFamily="34" charset="0"/>
                <a:cs typeface="Times New Roman" panose="02020603050405020304" pitchFamily="18" charset="0"/>
              </a:rPr>
              <a:t>In Western Australia, reciprocity is accepted in place of the payment of public school tuition fees for exchange students enrolled in government schools. Reciprocity is assessed based on the total number and duration of inbound and outbound placements facilitated by the SEO within Western Australia.</a:t>
            </a:r>
          </a:p>
          <a:p>
            <a:endParaRPr lang="en-AU" sz="1200" kern="100" dirty="0">
              <a:effectLst/>
              <a:latin typeface="Aptos" panose="020B0004020202020204" pitchFamily="34" charset="0"/>
              <a:ea typeface="Aptos" panose="020B0004020202020204" pitchFamily="34" charset="0"/>
              <a:cs typeface="Times New Roman" panose="02020603050405020304" pitchFamily="18" charset="0"/>
            </a:endParaRPr>
          </a:p>
          <a:p>
            <a:r>
              <a:rPr lang="en-AU" sz="1200" kern="100" dirty="0">
                <a:effectLst/>
                <a:latin typeface="Aptos" panose="020B0004020202020204" pitchFamily="34" charset="0"/>
                <a:ea typeface="Aptos" panose="020B0004020202020204" pitchFamily="34" charset="0"/>
                <a:cs typeface="Times New Roman" panose="02020603050405020304" pitchFamily="18" charset="0"/>
              </a:rPr>
              <a:t>Reciprocity is typically calculated over a rolling 2-year period, consistent with the National Guidelines for the Operation of International Secondary Student Exchange Programs in Australia, rather than a strict two-year cycle.</a:t>
            </a:r>
          </a:p>
          <a:p>
            <a:endParaRPr lang="en-AU" sz="1200" kern="100" dirty="0">
              <a:effectLst/>
              <a:latin typeface="Aptos" panose="020B0004020202020204" pitchFamily="34" charset="0"/>
              <a:ea typeface="Aptos" panose="020B0004020202020204" pitchFamily="34" charset="0"/>
              <a:cs typeface="Times New Roman" panose="02020603050405020304" pitchFamily="18" charset="0"/>
            </a:endParaRPr>
          </a:p>
          <a:p>
            <a:r>
              <a:rPr lang="en-AU" sz="1200" kern="100" dirty="0">
                <a:effectLst/>
                <a:latin typeface="Aptos" panose="020B0004020202020204" pitchFamily="34" charset="0"/>
                <a:ea typeface="Aptos" panose="020B0004020202020204" pitchFamily="34" charset="0"/>
                <a:cs typeface="Times New Roman" panose="02020603050405020304" pitchFamily="18" charset="0"/>
              </a:rPr>
              <a:t>In Western Australia, reciprocity oversight for public school placements is managed through the WA Department of Education. Reciprocity calculations consider the overall balance </a:t>
            </a:r>
          </a:p>
          <a:p>
            <a:r>
              <a:rPr lang="en-AU" sz="1200" kern="100" dirty="0">
                <a:effectLst/>
                <a:latin typeface="Aptos" panose="020B0004020202020204" pitchFamily="34" charset="0"/>
                <a:ea typeface="Aptos" panose="020B0004020202020204" pitchFamily="34" charset="0"/>
                <a:cs typeface="Times New Roman" panose="02020603050405020304" pitchFamily="18" charset="0"/>
              </a:rPr>
              <a:t>of exchange activity and may take into account program duration (e.g. short-term </a:t>
            </a:r>
          </a:p>
          <a:p>
            <a:r>
              <a:rPr lang="en-AU" sz="1200" kern="100" dirty="0">
                <a:effectLst/>
                <a:latin typeface="Aptos" panose="020B0004020202020204" pitchFamily="34" charset="0"/>
                <a:ea typeface="Aptos" panose="020B0004020202020204" pitchFamily="34" charset="0"/>
                <a:cs typeface="Times New Roman" panose="02020603050405020304" pitchFamily="18" charset="0"/>
              </a:rPr>
              <a:t>versus semester or year programs) when assessing neutrality or positive balance.</a:t>
            </a:r>
          </a:p>
          <a:p>
            <a:endParaRPr lang="en-AU" sz="1200" kern="100" dirty="0">
              <a:effectLst/>
              <a:latin typeface="Aptos" panose="020B0004020202020204" pitchFamily="34" charset="0"/>
              <a:ea typeface="Aptos" panose="020B0004020202020204" pitchFamily="34" charset="0"/>
              <a:cs typeface="Times New Roman" panose="02020603050405020304" pitchFamily="18" charset="0"/>
            </a:endParaRPr>
          </a:p>
          <a:p>
            <a:r>
              <a:rPr lang="en-AU" sz="1200" kern="100" dirty="0">
                <a:effectLst/>
                <a:latin typeface="Aptos" panose="020B0004020202020204" pitchFamily="34" charset="0"/>
                <a:ea typeface="Aptos" panose="020B0004020202020204" pitchFamily="34" charset="0"/>
                <a:cs typeface="Times New Roman" panose="02020603050405020304" pitchFamily="18" charset="0"/>
              </a:rPr>
              <a:t>Outbound programs are only eligible for reciprocity where they involve students </a:t>
            </a:r>
          </a:p>
          <a:p>
            <a:r>
              <a:rPr lang="en-AU" sz="1200" kern="100" dirty="0">
                <a:effectLst/>
                <a:latin typeface="Aptos" panose="020B0004020202020204" pitchFamily="34" charset="0"/>
                <a:ea typeface="Aptos" panose="020B0004020202020204" pitchFamily="34" charset="0"/>
                <a:cs typeface="Times New Roman" panose="02020603050405020304" pitchFamily="18" charset="0"/>
              </a:rPr>
              <a:t>who are enrolled in secondary school at the time of participation. Programs </a:t>
            </a:r>
          </a:p>
          <a:p>
            <a:r>
              <a:rPr lang="en-AU" sz="1200" kern="100" dirty="0">
                <a:effectLst/>
                <a:latin typeface="Aptos" panose="020B0004020202020204" pitchFamily="34" charset="0"/>
                <a:ea typeface="Aptos" panose="020B0004020202020204" pitchFamily="34" charset="0"/>
                <a:cs typeface="Times New Roman" panose="02020603050405020304" pitchFamily="18" charset="0"/>
              </a:rPr>
              <a:t>undertaken after completion of secondary schooling, or following formal </a:t>
            </a:r>
          </a:p>
          <a:p>
            <a:r>
              <a:rPr lang="en-AU" sz="1200" kern="100" dirty="0">
                <a:effectLst/>
                <a:latin typeface="Aptos" panose="020B0004020202020204" pitchFamily="34" charset="0"/>
                <a:ea typeface="Aptos" panose="020B0004020202020204" pitchFamily="34" charset="0"/>
                <a:cs typeface="Times New Roman" panose="02020603050405020304" pitchFamily="18" charset="0"/>
              </a:rPr>
              <a:t>withdrawal from school, are not eligible for reciprocity recognition.</a:t>
            </a:r>
          </a:p>
          <a:p>
            <a:pPr marL="308610" indent="-171450" algn="l">
              <a:spcBef>
                <a:spcPts val="0"/>
              </a:spcBef>
              <a:spcAft>
                <a:spcPts val="800"/>
              </a:spcAft>
              <a:buSzPct val="100000"/>
              <a:buFont typeface="Arial" panose="020B0604020202020204" pitchFamily="34" charset="0"/>
              <a:buChar char="•"/>
            </a:pPr>
            <a:endParaRPr lang="en-AU" sz="1100" i="0" dirty="0">
              <a:latin typeface="Proxima Nova"/>
            </a:endParaRPr>
          </a:p>
        </p:txBody>
      </p:sp>
      <p:pic>
        <p:nvPicPr>
          <p:cNvPr id="12" name="Picture 11" descr="tmpcf4v3wml.png"/>
          <p:cNvPicPr>
            <a:picLocks noChangeAspect="1"/>
          </p:cNvPicPr>
          <p:nvPr/>
        </p:nvPicPr>
        <p:blipFill>
          <a:blip r:embed="rId3"/>
          <a:stretch>
            <a:fillRect/>
          </a:stretch>
        </p:blipFill>
        <p:spPr>
          <a:xfrm>
            <a:off x="5810596" y="3169764"/>
            <a:ext cx="3021702" cy="1703141"/>
          </a:xfrm>
          <a:prstGeom prst="rect">
            <a:avLst/>
          </a:prstGeom>
        </p:spPr>
      </p:pic>
      <p:sp>
        <p:nvSpPr>
          <p:cNvPr id="13" name="Rectangle 12"/>
          <p:cNvSpPr/>
          <p:nvPr/>
        </p:nvSpPr>
        <p:spPr>
          <a:xfrm>
            <a:off x="4724400" y="3947070"/>
            <a:ext cx="4190999" cy="1524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extLst>
      <p:ext uri="{BB962C8B-B14F-4D97-AF65-F5344CB8AC3E}">
        <p14:creationId xmlns:p14="http://schemas.microsoft.com/office/powerpoint/2010/main" val="28636612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AU" b="1" dirty="0">
                <a:solidFill>
                  <a:srgbClr val="FFC000"/>
                </a:solidFill>
              </a:rPr>
              <a:t>Western Australian legislation</a:t>
            </a:r>
            <a:endParaRPr b="1" dirty="0">
              <a:solidFill>
                <a:srgbClr val="FFC000"/>
              </a:solidFill>
            </a:endParaRPr>
          </a:p>
        </p:txBody>
      </p:sp>
      <p:sp>
        <p:nvSpPr>
          <p:cNvPr id="5" name="Rectangle 4"/>
          <p:cNvSpPr/>
          <p:nvPr/>
        </p:nvSpPr>
        <p:spPr>
          <a:xfrm>
            <a:off x="228600" y="1508670"/>
            <a:ext cx="8686800" cy="32004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a:off x="228600" y="1508670"/>
            <a:ext cx="8686800" cy="32004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defRPr sz="1100" b="0" i="0">
                <a:solidFill>
                  <a:srgbClr val="616161"/>
                </a:solidFill>
                <a:latin typeface="Proxima Nova"/>
              </a:defRPr>
            </a:pPr>
            <a:endParaRPr/>
          </a:p>
        </p:txBody>
      </p:sp>
      <p:sp>
        <p:nvSpPr>
          <p:cNvPr id="7" name="Rectangle 6"/>
          <p:cNvSpPr/>
          <p:nvPr/>
        </p:nvSpPr>
        <p:spPr>
          <a:xfrm>
            <a:off x="228600" y="1508670"/>
            <a:ext cx="8686800" cy="30480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ectangle 7"/>
          <p:cNvSpPr/>
          <p:nvPr/>
        </p:nvSpPr>
        <p:spPr>
          <a:xfrm>
            <a:off x="228600" y="1508670"/>
            <a:ext cx="4190999" cy="30480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105294" y="775104"/>
            <a:ext cx="6960524" cy="3685624"/>
          </a:xfrm>
          <a:prstGeom prst="rect">
            <a:avLst/>
          </a:prstGeom>
          <a:noFill/>
          <a:ln>
            <a:noFill/>
          </a:ln>
        </p:spPr>
        <p:txBody>
          <a:bodyPr wrap="square" lIns="190500" tIns="0" rIns="0" bIns="190500" anchor="t">
            <a:spAutoFit/>
          </a:bodyPr>
          <a:lstStyle/>
          <a:p>
            <a:r>
              <a:rPr lang="en-AU" sz="1200" kern="100" dirty="0">
                <a:effectLst/>
                <a:latin typeface="Aptos" panose="020B0004020202020204" pitchFamily="34" charset="0"/>
                <a:ea typeface="Aptos" panose="020B0004020202020204" pitchFamily="34" charset="0"/>
                <a:cs typeface="Times New Roman" panose="02020603050405020304" pitchFamily="18" charset="0"/>
              </a:rPr>
              <a:t>Under the School Education Act 1999, the Western Australian Department of Education (for public schools), and relevant state authorities, approve Student Exchange Organisations (SEOs) and monitor their compliance with applicable legislation, the National Guidelines for the Operation of International Secondary Student Exchange Programs in Australia, and any conditions imposed as part of the approval process.</a:t>
            </a:r>
          </a:p>
          <a:p>
            <a:endParaRPr lang="en-AU" sz="1200" kern="100" dirty="0">
              <a:effectLst/>
              <a:latin typeface="Aptos" panose="020B0004020202020204" pitchFamily="34" charset="0"/>
              <a:ea typeface="Aptos" panose="020B0004020202020204" pitchFamily="34" charset="0"/>
              <a:cs typeface="Times New Roman" panose="02020603050405020304" pitchFamily="18" charset="0"/>
            </a:endParaRPr>
          </a:p>
          <a:p>
            <a:r>
              <a:rPr lang="en-AU" sz="1200" kern="100" dirty="0">
                <a:effectLst/>
                <a:latin typeface="Aptos" panose="020B0004020202020204" pitchFamily="34" charset="0"/>
                <a:ea typeface="Aptos" panose="020B0004020202020204" pitchFamily="34" charset="0"/>
                <a:cs typeface="Times New Roman" panose="02020603050405020304" pitchFamily="18" charset="0"/>
              </a:rPr>
              <a:t>In deciding whether to grant approval, the Department may have regard to:</a:t>
            </a:r>
          </a:p>
          <a:p>
            <a:pPr marL="171450" indent="-171450">
              <a:buFont typeface="Arial" panose="020B0604020202020204" pitchFamily="34" charset="0"/>
              <a:buChar char="•"/>
            </a:pPr>
            <a:r>
              <a:rPr lang="en-AU" sz="1200" kern="100" dirty="0">
                <a:effectLst/>
                <a:latin typeface="Aptos" panose="020B0004020202020204" pitchFamily="34" charset="0"/>
                <a:ea typeface="Aptos" panose="020B0004020202020204" pitchFamily="34" charset="0"/>
                <a:cs typeface="Times New Roman" panose="02020603050405020304" pitchFamily="18" charset="0"/>
              </a:rPr>
              <a:t>The suitability of the person, organisation or registered school to operate a student exchange program;</a:t>
            </a:r>
          </a:p>
          <a:p>
            <a:pPr marL="171450" indent="-171450">
              <a:buFont typeface="Arial" panose="020B0604020202020204" pitchFamily="34" charset="0"/>
              <a:buChar char="•"/>
            </a:pPr>
            <a:r>
              <a:rPr lang="en-AU" sz="1200" kern="100" dirty="0">
                <a:effectLst/>
                <a:latin typeface="Aptos" panose="020B0004020202020204" pitchFamily="34" charset="0"/>
                <a:ea typeface="Aptos" panose="020B0004020202020204" pitchFamily="34" charset="0"/>
                <a:cs typeface="Times New Roman" panose="02020603050405020304" pitchFamily="18" charset="0"/>
              </a:rPr>
              <a:t>Compliance with the National Guidelines;</a:t>
            </a:r>
          </a:p>
          <a:p>
            <a:pPr marL="171450" indent="-171450">
              <a:buFont typeface="Arial" panose="020B0604020202020204" pitchFamily="34" charset="0"/>
              <a:buChar char="•"/>
            </a:pPr>
            <a:r>
              <a:rPr lang="en-AU" sz="1200" kern="100" dirty="0">
                <a:effectLst/>
                <a:latin typeface="Aptos" panose="020B0004020202020204" pitchFamily="34" charset="0"/>
                <a:ea typeface="Aptos" panose="020B0004020202020204" pitchFamily="34" charset="0"/>
                <a:cs typeface="Times New Roman" panose="02020603050405020304" pitchFamily="18" charset="0"/>
              </a:rPr>
              <a:t>Compliance with relevant Western Australian legislation, including child protection and Working With Children requirements; and</a:t>
            </a:r>
          </a:p>
          <a:p>
            <a:pPr marL="171450" indent="-171450">
              <a:buFont typeface="Arial" panose="020B0604020202020204" pitchFamily="34" charset="0"/>
              <a:buChar char="•"/>
            </a:pPr>
            <a:r>
              <a:rPr lang="en-AU" sz="1200" kern="100" dirty="0">
                <a:effectLst/>
                <a:latin typeface="Aptos" panose="020B0004020202020204" pitchFamily="34" charset="0"/>
                <a:ea typeface="Aptos" panose="020B0004020202020204" pitchFamily="34" charset="0"/>
                <a:cs typeface="Times New Roman" panose="02020603050405020304" pitchFamily="18" charset="0"/>
              </a:rPr>
              <a:t>Any other matter relating to the governance, management, financial viability, </a:t>
            </a:r>
            <a:br>
              <a:rPr lang="en-AU" sz="1200" kern="100" dirty="0">
                <a:effectLst/>
                <a:latin typeface="Aptos" panose="020B0004020202020204" pitchFamily="34" charset="0"/>
                <a:ea typeface="Aptos" panose="020B0004020202020204" pitchFamily="34" charset="0"/>
                <a:cs typeface="Times New Roman" panose="02020603050405020304" pitchFamily="18" charset="0"/>
              </a:rPr>
            </a:br>
            <a:r>
              <a:rPr lang="en-AU" sz="1200" kern="100" dirty="0">
                <a:effectLst/>
                <a:latin typeface="Aptos" panose="020B0004020202020204" pitchFamily="34" charset="0"/>
                <a:ea typeface="Aptos" panose="020B0004020202020204" pitchFamily="34" charset="0"/>
                <a:cs typeface="Times New Roman" panose="02020603050405020304" pitchFamily="18" charset="0"/>
              </a:rPr>
              <a:t>or operational capacity of the person, organisation or registered school </a:t>
            </a:r>
            <a:br>
              <a:rPr lang="en-AU" sz="1200" kern="100" dirty="0">
                <a:effectLst/>
                <a:latin typeface="Aptos" panose="020B0004020202020204" pitchFamily="34" charset="0"/>
                <a:ea typeface="Aptos" panose="020B0004020202020204" pitchFamily="34" charset="0"/>
                <a:cs typeface="Times New Roman" panose="02020603050405020304" pitchFamily="18" charset="0"/>
              </a:rPr>
            </a:br>
            <a:r>
              <a:rPr lang="en-AU" sz="1200" kern="100" dirty="0">
                <a:effectLst/>
                <a:latin typeface="Aptos" panose="020B0004020202020204" pitchFamily="34" charset="0"/>
                <a:ea typeface="Aptos" panose="020B0004020202020204" pitchFamily="34" charset="0"/>
                <a:cs typeface="Times New Roman" panose="02020603050405020304" pitchFamily="18" charset="0"/>
              </a:rPr>
              <a:t>proposing to operate the student exchange program.</a:t>
            </a:r>
          </a:p>
          <a:p>
            <a:endParaRPr lang="en-AU" sz="1200" kern="100" dirty="0">
              <a:effectLst/>
              <a:latin typeface="Aptos" panose="020B0004020202020204" pitchFamily="34" charset="0"/>
              <a:ea typeface="Aptos" panose="020B0004020202020204" pitchFamily="34" charset="0"/>
              <a:cs typeface="Times New Roman" panose="02020603050405020304" pitchFamily="18" charset="0"/>
            </a:endParaRPr>
          </a:p>
          <a:p>
            <a:r>
              <a:rPr lang="en-AU" sz="1200" kern="100" dirty="0">
                <a:effectLst/>
                <a:latin typeface="Aptos" panose="020B0004020202020204" pitchFamily="34" charset="0"/>
                <a:ea typeface="Aptos" panose="020B0004020202020204" pitchFamily="34" charset="0"/>
                <a:cs typeface="Times New Roman" panose="02020603050405020304" pitchFamily="18" charset="0"/>
              </a:rPr>
              <a:t>Approval may be subject to conditions and ongoing monitoring, and may be </a:t>
            </a:r>
          </a:p>
          <a:p>
            <a:r>
              <a:rPr lang="en-AU" sz="1200" kern="100" dirty="0">
                <a:effectLst/>
                <a:latin typeface="Aptos" panose="020B0004020202020204" pitchFamily="34" charset="0"/>
                <a:ea typeface="Aptos" panose="020B0004020202020204" pitchFamily="34" charset="0"/>
                <a:cs typeface="Times New Roman" panose="02020603050405020304" pitchFamily="18" charset="0"/>
              </a:rPr>
              <a:t>reviewed, suspended or revoked where compliance requirements are not met.</a:t>
            </a:r>
          </a:p>
          <a:p>
            <a:pPr marL="308610" indent="-171450" algn="l">
              <a:spcBef>
                <a:spcPts val="0"/>
              </a:spcBef>
              <a:spcAft>
                <a:spcPts val="800"/>
              </a:spcAft>
              <a:buSzPct val="100000"/>
              <a:buFont typeface="Arial" panose="020B0604020202020204" pitchFamily="34" charset="0"/>
              <a:buChar char="•"/>
            </a:pPr>
            <a:endParaRPr lang="en-AU" sz="1100" i="0" dirty="0">
              <a:latin typeface="Proxima Nova"/>
            </a:endParaRPr>
          </a:p>
        </p:txBody>
      </p:sp>
      <p:sp>
        <p:nvSpPr>
          <p:cNvPr id="13" name="Rectangle 12"/>
          <p:cNvSpPr/>
          <p:nvPr/>
        </p:nvSpPr>
        <p:spPr>
          <a:xfrm>
            <a:off x="4724400" y="3947070"/>
            <a:ext cx="4190999" cy="1524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3" name="Picture 2" descr="tmpk9n7obdz.png">
            <a:extLst>
              <a:ext uri="{FF2B5EF4-FFF2-40B4-BE49-F238E27FC236}">
                <a16:creationId xmlns:a16="http://schemas.microsoft.com/office/drawing/2014/main" id="{6E16EBCC-4874-6E56-C447-BB50BF8E3AB4}"/>
              </a:ext>
            </a:extLst>
          </p:cNvPr>
          <p:cNvPicPr>
            <a:picLocks noChangeAspect="1"/>
          </p:cNvPicPr>
          <p:nvPr/>
        </p:nvPicPr>
        <p:blipFill>
          <a:blip r:embed="rId3"/>
          <a:stretch>
            <a:fillRect/>
          </a:stretch>
        </p:blipFill>
        <p:spPr>
          <a:xfrm>
            <a:off x="5692640" y="3098325"/>
            <a:ext cx="2992967" cy="1686945"/>
          </a:xfrm>
          <a:prstGeom prst="rect">
            <a:avLst/>
          </a:prstGeom>
        </p:spPr>
      </p:pic>
    </p:spTree>
    <p:extLst>
      <p:ext uri="{BB962C8B-B14F-4D97-AF65-F5344CB8AC3E}">
        <p14:creationId xmlns:p14="http://schemas.microsoft.com/office/powerpoint/2010/main" val="13435739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AU" b="1" dirty="0">
                <a:solidFill>
                  <a:srgbClr val="FFC000"/>
                </a:solidFill>
              </a:rPr>
              <a:t>Approval to provide Student Exchange Programs</a:t>
            </a:r>
            <a:endParaRPr b="1" dirty="0">
              <a:solidFill>
                <a:srgbClr val="FFC000"/>
              </a:solidFill>
            </a:endParaRPr>
          </a:p>
        </p:txBody>
      </p:sp>
      <p:sp>
        <p:nvSpPr>
          <p:cNvPr id="5" name="Rectangle 4"/>
          <p:cNvSpPr/>
          <p:nvPr/>
        </p:nvSpPr>
        <p:spPr>
          <a:xfrm>
            <a:off x="228600" y="1508670"/>
            <a:ext cx="8686800" cy="32004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a:off x="228600" y="1508670"/>
            <a:ext cx="8686800" cy="32004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defRPr sz="1100" b="0" i="0">
                <a:solidFill>
                  <a:srgbClr val="616161"/>
                </a:solidFill>
                <a:latin typeface="Proxima Nova"/>
              </a:defRPr>
            </a:pPr>
            <a:endParaRPr/>
          </a:p>
        </p:txBody>
      </p:sp>
      <p:sp>
        <p:nvSpPr>
          <p:cNvPr id="7" name="Rectangle 6"/>
          <p:cNvSpPr/>
          <p:nvPr/>
        </p:nvSpPr>
        <p:spPr>
          <a:xfrm>
            <a:off x="228600" y="1508670"/>
            <a:ext cx="8686800" cy="30480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ectangle 7"/>
          <p:cNvSpPr/>
          <p:nvPr/>
        </p:nvSpPr>
        <p:spPr>
          <a:xfrm>
            <a:off x="228600" y="1508670"/>
            <a:ext cx="4190999" cy="30480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159299" y="712925"/>
            <a:ext cx="8520599" cy="4255011"/>
          </a:xfrm>
          <a:prstGeom prst="rect">
            <a:avLst/>
          </a:prstGeom>
          <a:noFill/>
          <a:ln>
            <a:noFill/>
          </a:ln>
        </p:spPr>
        <p:txBody>
          <a:bodyPr wrap="square" lIns="190500" tIns="0" rIns="0" bIns="190500" anchor="t">
            <a:spAutoFit/>
          </a:bodyPr>
          <a:lstStyle/>
          <a:p>
            <a:r>
              <a:rPr lang="en-AU" sz="1100" kern="100" dirty="0">
                <a:effectLst/>
                <a:latin typeface="Aptos" panose="020B0004020202020204" pitchFamily="34" charset="0"/>
                <a:ea typeface="Aptos" panose="020B0004020202020204" pitchFamily="34" charset="0"/>
                <a:cs typeface="Times New Roman" panose="02020603050405020304" pitchFamily="18" charset="0"/>
              </a:rPr>
              <a:t>Approval to operate as a Student Exchange Organisation (SEO) in Western Australia is granted by the Western Australian Department of Education (for public school placements) and/or relevant state authorities for a specified approval period, typically up to five (5) years, subject to conditions set at the time of approval. Approval is conditional upon ongoing compliance and may be reviewed, renewed, varied, suspended or revoked in accordance with applicable legislation and administrative requirements.</a:t>
            </a:r>
          </a:p>
          <a:p>
            <a:endParaRPr lang="en-AU" sz="1100" kern="100" dirty="0">
              <a:effectLst/>
              <a:latin typeface="Aptos" panose="020B0004020202020204" pitchFamily="34" charset="0"/>
              <a:ea typeface="Aptos" panose="020B0004020202020204" pitchFamily="34" charset="0"/>
              <a:cs typeface="Times New Roman" panose="02020603050405020304" pitchFamily="18" charset="0"/>
            </a:endParaRPr>
          </a:p>
          <a:p>
            <a:r>
              <a:rPr lang="en-AU" sz="1100" kern="100" dirty="0">
                <a:effectLst/>
                <a:latin typeface="Aptos" panose="020B0004020202020204" pitchFamily="34" charset="0"/>
                <a:ea typeface="Aptos" panose="020B0004020202020204" pitchFamily="34" charset="0"/>
                <a:cs typeface="Times New Roman" panose="02020603050405020304" pitchFamily="18" charset="0"/>
              </a:rPr>
              <a:t>An approved SEO in Western Australia must:</a:t>
            </a:r>
          </a:p>
          <a:p>
            <a:pPr marL="171450" indent="-171450">
              <a:buFont typeface="Arial" panose="020B0604020202020204" pitchFamily="34" charset="0"/>
              <a:buChar char="•"/>
            </a:pPr>
            <a:r>
              <a:rPr lang="en-AU" sz="1100" kern="100" dirty="0">
                <a:effectLst/>
                <a:latin typeface="Aptos" panose="020B0004020202020204" pitchFamily="34" charset="0"/>
                <a:ea typeface="Aptos" panose="020B0004020202020204" pitchFamily="34" charset="0"/>
                <a:cs typeface="Times New Roman" panose="02020603050405020304" pitchFamily="18" charset="0"/>
              </a:rPr>
              <a:t>Comply with the National Guidelines for the Operation of International Secondary Student Exchange Programs in Australia and any conditions imposed as part of its approval.</a:t>
            </a:r>
          </a:p>
          <a:p>
            <a:pPr marL="171450" indent="-171450">
              <a:buFont typeface="Arial" panose="020B0604020202020204" pitchFamily="34" charset="0"/>
              <a:buChar char="•"/>
            </a:pPr>
            <a:r>
              <a:rPr lang="en-AU" sz="1100" kern="100" dirty="0">
                <a:effectLst/>
                <a:latin typeface="Aptos" panose="020B0004020202020204" pitchFamily="34" charset="0"/>
                <a:ea typeface="Aptos" panose="020B0004020202020204" pitchFamily="34" charset="0"/>
                <a:cs typeface="Times New Roman" panose="02020603050405020304" pitchFamily="18" charset="0"/>
              </a:rPr>
              <a:t>Comply with all relevant Western Australian legislation, including:</a:t>
            </a:r>
          </a:p>
          <a:p>
            <a:r>
              <a:rPr lang="en-AU" sz="1100" kern="100" dirty="0">
                <a:effectLst/>
                <a:latin typeface="Aptos" panose="020B0004020202020204" pitchFamily="34" charset="0"/>
                <a:ea typeface="Aptos" panose="020B0004020202020204" pitchFamily="34" charset="0"/>
                <a:cs typeface="Times New Roman" panose="02020603050405020304" pitchFamily="18" charset="0"/>
              </a:rPr>
              <a:t>          - The School Education Act 1999</a:t>
            </a:r>
          </a:p>
          <a:p>
            <a:r>
              <a:rPr lang="en-AU" sz="1100" kern="100" dirty="0">
                <a:effectLst/>
                <a:latin typeface="Aptos" panose="020B0004020202020204" pitchFamily="34" charset="0"/>
                <a:ea typeface="Aptos" panose="020B0004020202020204" pitchFamily="34" charset="0"/>
                <a:cs typeface="Times New Roman" panose="02020603050405020304" pitchFamily="18" charset="0"/>
              </a:rPr>
              <a:t>          - The Working with Children (Criminal Record Checking) Act 2004</a:t>
            </a:r>
          </a:p>
          <a:p>
            <a:r>
              <a:rPr lang="en-AU" sz="1100" kern="100" dirty="0">
                <a:effectLst/>
                <a:latin typeface="Aptos" panose="020B0004020202020204" pitchFamily="34" charset="0"/>
                <a:ea typeface="Aptos" panose="020B0004020202020204" pitchFamily="34" charset="0"/>
                <a:cs typeface="Times New Roman" panose="02020603050405020304" pitchFamily="18" charset="0"/>
              </a:rPr>
              <a:t>          - The Children and Community Services Act 2004</a:t>
            </a:r>
          </a:p>
          <a:p>
            <a:r>
              <a:rPr lang="en-AU" sz="1100" kern="100" dirty="0">
                <a:effectLst/>
                <a:latin typeface="Aptos" panose="020B0004020202020204" pitchFamily="34" charset="0"/>
                <a:ea typeface="Aptos" panose="020B0004020202020204" pitchFamily="34" charset="0"/>
                <a:cs typeface="Times New Roman" panose="02020603050405020304" pitchFamily="18" charset="0"/>
              </a:rPr>
              <a:t>          - Applicable privacy and child protection requirements, including mandatory reporting obligations.</a:t>
            </a:r>
          </a:p>
          <a:p>
            <a:pPr marL="171450" indent="-171450">
              <a:buFont typeface="Arial" panose="020B0604020202020204" pitchFamily="34" charset="0"/>
              <a:buChar char="•"/>
            </a:pPr>
            <a:r>
              <a:rPr lang="en-AU" sz="1100" kern="100" dirty="0">
                <a:effectLst/>
                <a:latin typeface="Aptos" panose="020B0004020202020204" pitchFamily="34" charset="0"/>
                <a:ea typeface="Aptos" panose="020B0004020202020204" pitchFamily="34" charset="0"/>
                <a:cs typeface="Times New Roman" panose="02020603050405020304" pitchFamily="18" charset="0"/>
              </a:rPr>
              <a:t>Cooperate fully with the Western Australian Department of Education or other relevant authority in relation to complaints, investigations, audits or compliance reviews.</a:t>
            </a:r>
          </a:p>
          <a:p>
            <a:pPr marL="171450" indent="-171450">
              <a:buFont typeface="Arial" panose="020B0604020202020204" pitchFamily="34" charset="0"/>
              <a:buChar char="•"/>
            </a:pPr>
            <a:r>
              <a:rPr lang="en-AU" sz="1100" kern="100" dirty="0">
                <a:effectLst/>
                <a:latin typeface="Aptos" panose="020B0004020202020204" pitchFamily="34" charset="0"/>
                <a:ea typeface="Aptos" panose="020B0004020202020204" pitchFamily="34" charset="0"/>
                <a:cs typeface="Times New Roman" panose="02020603050405020304" pitchFamily="18" charset="0"/>
              </a:rPr>
              <a:t>Notify the approving authority within the timeframe specified in its approval conditions </a:t>
            </a:r>
            <a:br>
              <a:rPr lang="en-AU" sz="1100" kern="100" dirty="0">
                <a:effectLst/>
                <a:latin typeface="Aptos" panose="020B0004020202020204" pitchFamily="34" charset="0"/>
                <a:ea typeface="Aptos" panose="020B0004020202020204" pitchFamily="34" charset="0"/>
                <a:cs typeface="Times New Roman" panose="02020603050405020304" pitchFamily="18" charset="0"/>
              </a:rPr>
            </a:br>
            <a:r>
              <a:rPr lang="en-AU" sz="1100" kern="100" dirty="0">
                <a:effectLst/>
                <a:latin typeface="Aptos" panose="020B0004020202020204" pitchFamily="34" charset="0"/>
                <a:ea typeface="Aptos" panose="020B0004020202020204" pitchFamily="34" charset="0"/>
                <a:cs typeface="Times New Roman" panose="02020603050405020304" pitchFamily="18" charset="0"/>
              </a:rPr>
              <a:t>of any material change to ownership, governance, management or operational </a:t>
            </a:r>
            <a:br>
              <a:rPr lang="en-AU" sz="1100" kern="100" dirty="0">
                <a:effectLst/>
                <a:latin typeface="Aptos" panose="020B0004020202020204" pitchFamily="34" charset="0"/>
                <a:ea typeface="Aptos" panose="020B0004020202020204" pitchFamily="34" charset="0"/>
                <a:cs typeface="Times New Roman" panose="02020603050405020304" pitchFamily="18" charset="0"/>
              </a:rPr>
            </a:br>
            <a:r>
              <a:rPr lang="en-AU" sz="1100" kern="100" dirty="0">
                <a:effectLst/>
                <a:latin typeface="Aptos" panose="020B0004020202020204" pitchFamily="34" charset="0"/>
                <a:ea typeface="Aptos" panose="020B0004020202020204" pitchFamily="34" charset="0"/>
                <a:cs typeface="Times New Roman" panose="02020603050405020304" pitchFamily="18" charset="0"/>
              </a:rPr>
              <a:t>particulars provided in its most recent application.</a:t>
            </a:r>
          </a:p>
          <a:p>
            <a:pPr marL="171450" indent="-171450">
              <a:buFont typeface="Arial" panose="020B0604020202020204" pitchFamily="34" charset="0"/>
              <a:buChar char="•"/>
            </a:pPr>
            <a:r>
              <a:rPr lang="en-AU" sz="1100" kern="100" dirty="0">
                <a:effectLst/>
                <a:latin typeface="Aptos" panose="020B0004020202020204" pitchFamily="34" charset="0"/>
                <a:ea typeface="Aptos" panose="020B0004020202020204" pitchFamily="34" charset="0"/>
                <a:cs typeface="Times New Roman" panose="02020603050405020304" pitchFamily="18" charset="0"/>
              </a:rPr>
              <a:t>Notify the approving authority promptly if the organisation enters external administration, </a:t>
            </a:r>
            <a:br>
              <a:rPr lang="en-AU" sz="1100" kern="100" dirty="0">
                <a:effectLst/>
                <a:latin typeface="Aptos" panose="020B0004020202020204" pitchFamily="34" charset="0"/>
                <a:ea typeface="Aptos" panose="020B0004020202020204" pitchFamily="34" charset="0"/>
                <a:cs typeface="Times New Roman" panose="02020603050405020304" pitchFamily="18" charset="0"/>
              </a:rPr>
            </a:br>
            <a:r>
              <a:rPr lang="en-AU" sz="1100" kern="100" dirty="0">
                <a:effectLst/>
                <a:latin typeface="Aptos" panose="020B0004020202020204" pitchFamily="34" charset="0"/>
                <a:ea typeface="Aptos" panose="020B0004020202020204" pitchFamily="34" charset="0"/>
                <a:cs typeface="Times New Roman" panose="02020603050405020304" pitchFamily="18" charset="0"/>
              </a:rPr>
              <a:t>liquidation or experiences significant financial distress.</a:t>
            </a:r>
          </a:p>
          <a:p>
            <a:pPr marL="171450" indent="-171450">
              <a:buFont typeface="Arial" panose="020B0604020202020204" pitchFamily="34" charset="0"/>
              <a:buChar char="•"/>
            </a:pPr>
            <a:r>
              <a:rPr lang="en-AU" sz="1100" kern="100" dirty="0">
                <a:effectLst/>
                <a:latin typeface="Aptos" panose="020B0004020202020204" pitchFamily="34" charset="0"/>
                <a:ea typeface="Aptos" panose="020B0004020202020204" pitchFamily="34" charset="0"/>
                <a:cs typeface="Times New Roman" panose="02020603050405020304" pitchFamily="18" charset="0"/>
              </a:rPr>
              <a:t>Maintain active exchange operations. An approved SEO that does not arrange any </a:t>
            </a:r>
            <a:br>
              <a:rPr lang="en-AU" sz="1100" kern="100" dirty="0">
                <a:effectLst/>
                <a:latin typeface="Aptos" panose="020B0004020202020204" pitchFamily="34" charset="0"/>
                <a:ea typeface="Aptos" panose="020B0004020202020204" pitchFamily="34" charset="0"/>
                <a:cs typeface="Times New Roman" panose="02020603050405020304" pitchFamily="18" charset="0"/>
              </a:rPr>
            </a:br>
            <a:r>
              <a:rPr lang="en-AU" sz="1100" kern="100" dirty="0">
                <a:effectLst/>
                <a:latin typeface="Aptos" panose="020B0004020202020204" pitchFamily="34" charset="0"/>
                <a:ea typeface="Aptos" panose="020B0004020202020204" pitchFamily="34" charset="0"/>
                <a:cs typeface="Times New Roman" panose="02020603050405020304" pitchFamily="18" charset="0"/>
              </a:rPr>
              <a:t>student exchanges within a reasonable period (as determined by the approving authority) </a:t>
            </a:r>
            <a:br>
              <a:rPr lang="en-AU" sz="1100" kern="100" dirty="0">
                <a:effectLst/>
                <a:latin typeface="Aptos" panose="020B0004020202020204" pitchFamily="34" charset="0"/>
                <a:ea typeface="Aptos" panose="020B0004020202020204" pitchFamily="34" charset="0"/>
                <a:cs typeface="Times New Roman" panose="02020603050405020304" pitchFamily="18" charset="0"/>
              </a:rPr>
            </a:br>
            <a:r>
              <a:rPr lang="en-AU" sz="1100" kern="100" dirty="0">
                <a:effectLst/>
                <a:latin typeface="Aptos" panose="020B0004020202020204" pitchFamily="34" charset="0"/>
                <a:ea typeface="Aptos" panose="020B0004020202020204" pitchFamily="34" charset="0"/>
                <a:cs typeface="Times New Roman" panose="02020603050405020304" pitchFamily="18" charset="0"/>
              </a:rPr>
              <a:t>may be subject to review and potential cancellation of approval.</a:t>
            </a:r>
          </a:p>
          <a:p>
            <a:pPr marL="308610" indent="-171450" algn="l">
              <a:spcBef>
                <a:spcPts val="0"/>
              </a:spcBef>
              <a:spcAft>
                <a:spcPts val="800"/>
              </a:spcAft>
              <a:buSzPct val="100000"/>
              <a:buFont typeface="Arial" panose="020B0604020202020204" pitchFamily="34" charset="0"/>
              <a:buChar char="•"/>
            </a:pPr>
            <a:endParaRPr lang="en-AU" sz="1100" i="0" dirty="0">
              <a:latin typeface="Proxima Nova"/>
            </a:endParaRPr>
          </a:p>
        </p:txBody>
      </p:sp>
      <p:pic>
        <p:nvPicPr>
          <p:cNvPr id="12" name="Picture 11" descr="tmpcf4v3wml.png"/>
          <p:cNvPicPr>
            <a:picLocks noChangeAspect="1"/>
          </p:cNvPicPr>
          <p:nvPr/>
        </p:nvPicPr>
        <p:blipFill>
          <a:blip r:embed="rId3"/>
          <a:stretch>
            <a:fillRect/>
          </a:stretch>
        </p:blipFill>
        <p:spPr>
          <a:xfrm>
            <a:off x="6046099" y="3171699"/>
            <a:ext cx="3021702" cy="1703141"/>
          </a:xfrm>
          <a:prstGeom prst="rect">
            <a:avLst/>
          </a:prstGeom>
        </p:spPr>
      </p:pic>
      <p:sp>
        <p:nvSpPr>
          <p:cNvPr id="13" name="Rectangle 12"/>
          <p:cNvSpPr/>
          <p:nvPr/>
        </p:nvSpPr>
        <p:spPr>
          <a:xfrm>
            <a:off x="4724400" y="3947070"/>
            <a:ext cx="4190999" cy="1524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extLst>
      <p:ext uri="{BB962C8B-B14F-4D97-AF65-F5344CB8AC3E}">
        <p14:creationId xmlns:p14="http://schemas.microsoft.com/office/powerpoint/2010/main" val="32694549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AU" b="1" dirty="0">
                <a:solidFill>
                  <a:srgbClr val="FFC000"/>
                </a:solidFill>
              </a:rPr>
              <a:t>Visa Requirements</a:t>
            </a:r>
            <a:endParaRPr sz="1800" dirty="0">
              <a:solidFill>
                <a:srgbClr val="FFC000"/>
              </a:solidFill>
            </a:endParaRPr>
          </a:p>
        </p:txBody>
      </p:sp>
      <p:sp>
        <p:nvSpPr>
          <p:cNvPr id="5" name="Rectangle 4"/>
          <p:cNvSpPr/>
          <p:nvPr/>
        </p:nvSpPr>
        <p:spPr>
          <a:xfrm>
            <a:off x="228600" y="1508670"/>
            <a:ext cx="8686800" cy="32004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a:off x="228600" y="1508670"/>
            <a:ext cx="8686800" cy="32004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defRPr sz="1100" b="0" i="0">
                <a:solidFill>
                  <a:srgbClr val="616161"/>
                </a:solidFill>
                <a:latin typeface="Proxima Nova"/>
              </a:defRPr>
            </a:pPr>
            <a:endParaRPr/>
          </a:p>
        </p:txBody>
      </p:sp>
      <p:sp>
        <p:nvSpPr>
          <p:cNvPr id="7" name="Rectangle 6"/>
          <p:cNvSpPr/>
          <p:nvPr/>
        </p:nvSpPr>
        <p:spPr>
          <a:xfrm>
            <a:off x="228600" y="1508670"/>
            <a:ext cx="8686800" cy="30480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ectangle 7"/>
          <p:cNvSpPr/>
          <p:nvPr/>
        </p:nvSpPr>
        <p:spPr>
          <a:xfrm>
            <a:off x="228600" y="1508670"/>
            <a:ext cx="4190999" cy="30480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228600" y="712925"/>
            <a:ext cx="7219605" cy="4547399"/>
          </a:xfrm>
          <a:prstGeom prst="rect">
            <a:avLst/>
          </a:prstGeom>
          <a:noFill/>
          <a:ln>
            <a:noFill/>
          </a:ln>
        </p:spPr>
        <p:txBody>
          <a:bodyPr wrap="square" lIns="190500" tIns="0" rIns="0" bIns="190500" anchor="t">
            <a:spAutoFit/>
          </a:bodyPr>
          <a:lstStyle/>
          <a:p>
            <a:r>
              <a:rPr lang="en-AU" sz="1600" kern="100" dirty="0">
                <a:effectLst/>
                <a:latin typeface="Aptos" panose="020B0004020202020204" pitchFamily="34" charset="0"/>
                <a:ea typeface="Aptos" panose="020B0004020202020204" pitchFamily="34" charset="0"/>
                <a:cs typeface="Times New Roman" panose="02020603050405020304" pitchFamily="18" charset="0"/>
              </a:rPr>
              <a:t>Students participating in a student exchange program in Western Australia travel to Australia on a student visa (subclass 500) issued by the Australian Government. </a:t>
            </a:r>
          </a:p>
          <a:p>
            <a:endParaRPr lang="en-AU" sz="1600" kern="100" dirty="0">
              <a:latin typeface="Aptos" panose="020B0004020202020204" pitchFamily="34" charset="0"/>
              <a:ea typeface="Aptos" panose="020B0004020202020204" pitchFamily="34" charset="0"/>
              <a:cs typeface="Times New Roman" panose="02020603050405020304" pitchFamily="18" charset="0"/>
            </a:endParaRPr>
          </a:p>
          <a:p>
            <a:r>
              <a:rPr lang="en-AU" sz="1600" kern="100" dirty="0">
                <a:effectLst/>
                <a:latin typeface="Aptos" panose="020B0004020202020204" pitchFamily="34" charset="0"/>
                <a:ea typeface="Aptos" panose="020B0004020202020204" pitchFamily="34" charset="0"/>
                <a:cs typeface="Times New Roman" panose="02020603050405020304" pitchFamily="18" charset="0"/>
              </a:rPr>
              <a:t>An SEO requires an Acceptance Advice for Secondary Exchange Student (AASES) form to obtain a student visa for each inbound student. TAFE International WA issues SEOs with an AASES form upon request.</a:t>
            </a:r>
          </a:p>
          <a:p>
            <a:r>
              <a:rPr lang="en-AU" sz="1600" kern="100" dirty="0">
                <a:effectLst/>
                <a:latin typeface="Aptos" panose="020B0004020202020204" pitchFamily="34" charset="0"/>
                <a:ea typeface="Aptos" panose="020B0004020202020204" pitchFamily="34" charset="0"/>
                <a:cs typeface="Times New Roman" panose="02020603050405020304" pitchFamily="18" charset="0"/>
              </a:rPr>
              <a:t> </a:t>
            </a:r>
          </a:p>
          <a:p>
            <a:r>
              <a:rPr lang="en-AU" sz="1600" kern="100" dirty="0">
                <a:effectLst/>
                <a:latin typeface="Aptos" panose="020B0004020202020204" pitchFamily="34" charset="0"/>
                <a:ea typeface="Aptos" panose="020B0004020202020204" pitchFamily="34" charset="0"/>
                <a:cs typeface="Times New Roman" panose="02020603050405020304" pitchFamily="18" charset="0"/>
              </a:rPr>
              <a:t>AASES forms specify: </a:t>
            </a:r>
          </a:p>
          <a:p>
            <a:pPr marL="342900" lvl="0" indent="-342900">
              <a:buFont typeface="Aptos" panose="020B0004020202020204" pitchFamily="34" charset="0"/>
              <a:buChar char="•"/>
            </a:pPr>
            <a:r>
              <a:rPr lang="en-AU" sz="1600" kern="100" dirty="0">
                <a:effectLst/>
                <a:latin typeface="Aptos" panose="020B0004020202020204" pitchFamily="34" charset="0"/>
                <a:ea typeface="Aptos" panose="020B0004020202020204" pitchFamily="34" charset="0"/>
                <a:cs typeface="Times New Roman" panose="02020603050405020304" pitchFamily="18" charset="0"/>
              </a:rPr>
              <a:t>the student exchange program dates, which must be the student’s </a:t>
            </a:r>
            <a:br>
              <a:rPr lang="en-AU" sz="1600" kern="100" dirty="0">
                <a:effectLst/>
                <a:latin typeface="Aptos" panose="020B0004020202020204" pitchFamily="34" charset="0"/>
                <a:ea typeface="Aptos" panose="020B0004020202020204" pitchFamily="34" charset="0"/>
                <a:cs typeface="Times New Roman" panose="02020603050405020304" pitchFamily="18" charset="0"/>
              </a:rPr>
            </a:br>
            <a:r>
              <a:rPr lang="en-AU" sz="1600" kern="100" dirty="0">
                <a:effectLst/>
                <a:latin typeface="Aptos" panose="020B0004020202020204" pitchFamily="34" charset="0"/>
                <a:ea typeface="Aptos" panose="020B0004020202020204" pitchFamily="34" charset="0"/>
                <a:cs typeface="Times New Roman" panose="02020603050405020304" pitchFamily="18" charset="0"/>
              </a:rPr>
              <a:t>first day of school enrolment and the student’s last day </a:t>
            </a:r>
            <a:br>
              <a:rPr lang="en-AU" sz="1600" kern="100" dirty="0">
                <a:effectLst/>
                <a:latin typeface="Aptos" panose="020B0004020202020204" pitchFamily="34" charset="0"/>
                <a:ea typeface="Aptos" panose="020B0004020202020204" pitchFamily="34" charset="0"/>
                <a:cs typeface="Times New Roman" panose="02020603050405020304" pitchFamily="18" charset="0"/>
              </a:rPr>
            </a:br>
            <a:r>
              <a:rPr lang="en-AU" sz="1600" kern="100" dirty="0">
                <a:effectLst/>
                <a:latin typeface="Aptos" panose="020B0004020202020204" pitchFamily="34" charset="0"/>
                <a:ea typeface="Aptos" panose="020B0004020202020204" pitchFamily="34" charset="0"/>
                <a:cs typeface="Times New Roman" panose="02020603050405020304" pitchFamily="18" charset="0"/>
              </a:rPr>
              <a:t>of school enrolment </a:t>
            </a:r>
          </a:p>
          <a:p>
            <a:pPr marL="342900" lvl="0" indent="-342900">
              <a:buFont typeface="Aptos" panose="020B0004020202020204" pitchFamily="34" charset="0"/>
              <a:buChar char="•"/>
            </a:pPr>
            <a:r>
              <a:rPr lang="en-AU" sz="1600" kern="100" dirty="0">
                <a:effectLst/>
                <a:latin typeface="Aptos" panose="020B0004020202020204" pitchFamily="34" charset="0"/>
                <a:ea typeface="Aptos" panose="020B0004020202020204" pitchFamily="34" charset="0"/>
                <a:cs typeface="Times New Roman" panose="02020603050405020304" pitchFamily="18" charset="0"/>
              </a:rPr>
              <a:t>the student welfare dates nominated by the SEO, </a:t>
            </a:r>
            <a:br>
              <a:rPr lang="en-AU" sz="1600" kern="100" dirty="0">
                <a:effectLst/>
                <a:latin typeface="Aptos" panose="020B0004020202020204" pitchFamily="34" charset="0"/>
                <a:ea typeface="Aptos" panose="020B0004020202020204" pitchFamily="34" charset="0"/>
                <a:cs typeface="Times New Roman" panose="02020603050405020304" pitchFamily="18" charset="0"/>
              </a:rPr>
            </a:br>
            <a:r>
              <a:rPr lang="en-AU" sz="1600" kern="100" dirty="0">
                <a:effectLst/>
                <a:latin typeface="Aptos" panose="020B0004020202020204" pitchFamily="34" charset="0"/>
                <a:ea typeface="Aptos" panose="020B0004020202020204" pitchFamily="34" charset="0"/>
                <a:cs typeface="Times New Roman" panose="02020603050405020304" pitchFamily="18" charset="0"/>
              </a:rPr>
              <a:t>which is a period of at least 7 days before and </a:t>
            </a:r>
            <a:br>
              <a:rPr lang="en-AU" sz="1600" kern="100" dirty="0">
                <a:effectLst/>
                <a:latin typeface="Aptos" panose="020B0004020202020204" pitchFamily="34" charset="0"/>
                <a:ea typeface="Aptos" panose="020B0004020202020204" pitchFamily="34" charset="0"/>
                <a:cs typeface="Times New Roman" panose="02020603050405020304" pitchFamily="18" charset="0"/>
              </a:rPr>
            </a:br>
            <a:r>
              <a:rPr lang="en-AU" sz="1600" kern="100" dirty="0">
                <a:effectLst/>
                <a:latin typeface="Aptos" panose="020B0004020202020204" pitchFamily="34" charset="0"/>
                <a:ea typeface="Aptos" panose="020B0004020202020204" pitchFamily="34" charset="0"/>
                <a:cs typeface="Times New Roman" panose="02020603050405020304" pitchFamily="18" charset="0"/>
              </a:rPr>
              <a:t>after the student exchange program dates </a:t>
            </a:r>
            <a:br>
              <a:rPr lang="en-AU" sz="1600" kern="100" dirty="0">
                <a:effectLst/>
                <a:latin typeface="Aptos" panose="020B0004020202020204" pitchFamily="34" charset="0"/>
                <a:ea typeface="Aptos" panose="020B0004020202020204" pitchFamily="34" charset="0"/>
                <a:cs typeface="Times New Roman" panose="02020603050405020304" pitchFamily="18" charset="0"/>
              </a:rPr>
            </a:br>
            <a:r>
              <a:rPr lang="en-AU" sz="1600" kern="100" dirty="0">
                <a:effectLst/>
                <a:latin typeface="Aptos" panose="020B0004020202020204" pitchFamily="34" charset="0"/>
                <a:ea typeface="Aptos" panose="020B0004020202020204" pitchFamily="34" charset="0"/>
                <a:cs typeface="Times New Roman" panose="02020603050405020304" pitchFamily="18" charset="0"/>
              </a:rPr>
              <a:t>where the SEO is responsible for the </a:t>
            </a:r>
            <a:br>
              <a:rPr lang="en-AU" sz="1600" kern="100" dirty="0">
                <a:effectLst/>
                <a:latin typeface="Aptos" panose="020B0004020202020204" pitchFamily="34" charset="0"/>
                <a:ea typeface="Aptos" panose="020B0004020202020204" pitchFamily="34" charset="0"/>
                <a:cs typeface="Times New Roman" panose="02020603050405020304" pitchFamily="18" charset="0"/>
              </a:rPr>
            </a:br>
            <a:r>
              <a:rPr lang="en-AU" sz="1600" kern="100" dirty="0">
                <a:effectLst/>
                <a:latin typeface="Aptos" panose="020B0004020202020204" pitchFamily="34" charset="0"/>
                <a:ea typeface="Aptos" panose="020B0004020202020204" pitchFamily="34" charset="0"/>
                <a:cs typeface="Times New Roman" panose="02020603050405020304" pitchFamily="18" charset="0"/>
              </a:rPr>
              <a:t>student’s accommodation, support and general welfare.</a:t>
            </a:r>
          </a:p>
          <a:p>
            <a:pPr marL="308610" indent="-171450" algn="l">
              <a:spcBef>
                <a:spcPts val="0"/>
              </a:spcBef>
              <a:spcAft>
                <a:spcPts val="800"/>
              </a:spcAft>
              <a:buSzPct val="100000"/>
              <a:buFont typeface="Arial" panose="020B0604020202020204" pitchFamily="34" charset="0"/>
              <a:buChar char="•"/>
            </a:pPr>
            <a:endParaRPr lang="en-AU" sz="1100" i="0" dirty="0">
              <a:latin typeface="Proxima Nova"/>
            </a:endParaRPr>
          </a:p>
        </p:txBody>
      </p:sp>
      <p:pic>
        <p:nvPicPr>
          <p:cNvPr id="12" name="Picture 11" descr="tmpcf4v3wml.png"/>
          <p:cNvPicPr>
            <a:picLocks noChangeAspect="1"/>
          </p:cNvPicPr>
          <p:nvPr/>
        </p:nvPicPr>
        <p:blipFill>
          <a:blip r:embed="rId3"/>
          <a:stretch>
            <a:fillRect/>
          </a:stretch>
        </p:blipFill>
        <p:spPr>
          <a:xfrm>
            <a:off x="5810596" y="3169764"/>
            <a:ext cx="3021702" cy="1703141"/>
          </a:xfrm>
          <a:prstGeom prst="rect">
            <a:avLst/>
          </a:prstGeom>
        </p:spPr>
      </p:pic>
      <p:sp>
        <p:nvSpPr>
          <p:cNvPr id="13" name="Rectangle 12"/>
          <p:cNvSpPr/>
          <p:nvPr/>
        </p:nvSpPr>
        <p:spPr>
          <a:xfrm>
            <a:off x="4724400" y="3947070"/>
            <a:ext cx="4190999" cy="1524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extLst>
      <p:ext uri="{BB962C8B-B14F-4D97-AF65-F5344CB8AC3E}">
        <p14:creationId xmlns:p14="http://schemas.microsoft.com/office/powerpoint/2010/main" val="9744300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AU" b="1" dirty="0">
                <a:solidFill>
                  <a:srgbClr val="FFC000"/>
                </a:solidFill>
              </a:rPr>
              <a:t>Visa Requirements </a:t>
            </a:r>
            <a:r>
              <a:rPr lang="en-AU" sz="1800" dirty="0">
                <a:solidFill>
                  <a:srgbClr val="FFC000"/>
                </a:solidFill>
              </a:rPr>
              <a:t>(continued …)</a:t>
            </a:r>
            <a:endParaRPr sz="1800" dirty="0">
              <a:solidFill>
                <a:srgbClr val="FFC000"/>
              </a:solidFill>
            </a:endParaRPr>
          </a:p>
        </p:txBody>
      </p:sp>
      <p:sp>
        <p:nvSpPr>
          <p:cNvPr id="5" name="Rectangle 4"/>
          <p:cNvSpPr/>
          <p:nvPr/>
        </p:nvSpPr>
        <p:spPr>
          <a:xfrm>
            <a:off x="228600" y="1508670"/>
            <a:ext cx="8686800" cy="32004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a:off x="228600" y="1508670"/>
            <a:ext cx="8686800" cy="32004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defRPr sz="1100" b="0" i="0">
                <a:solidFill>
                  <a:srgbClr val="616161"/>
                </a:solidFill>
                <a:latin typeface="Proxima Nova"/>
              </a:defRPr>
            </a:pPr>
            <a:endParaRPr/>
          </a:p>
        </p:txBody>
      </p:sp>
      <p:sp>
        <p:nvSpPr>
          <p:cNvPr id="7" name="Rectangle 6"/>
          <p:cNvSpPr/>
          <p:nvPr/>
        </p:nvSpPr>
        <p:spPr>
          <a:xfrm>
            <a:off x="228600" y="1508670"/>
            <a:ext cx="8686800" cy="30480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ectangle 7"/>
          <p:cNvSpPr/>
          <p:nvPr/>
        </p:nvSpPr>
        <p:spPr>
          <a:xfrm>
            <a:off x="228600" y="1508670"/>
            <a:ext cx="4190999" cy="30480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228600" y="730314"/>
            <a:ext cx="7219605" cy="4054956"/>
          </a:xfrm>
          <a:prstGeom prst="rect">
            <a:avLst/>
          </a:prstGeom>
          <a:noFill/>
          <a:ln>
            <a:noFill/>
          </a:ln>
        </p:spPr>
        <p:txBody>
          <a:bodyPr wrap="square" lIns="190500" tIns="0" rIns="0" bIns="190500" anchor="t">
            <a:spAutoFit/>
          </a:bodyPr>
          <a:lstStyle/>
          <a:p>
            <a:r>
              <a:rPr lang="en-AU" sz="1600" kern="100" dirty="0">
                <a:effectLst/>
                <a:latin typeface="Aptos" panose="020B0004020202020204" pitchFamily="34" charset="0"/>
                <a:ea typeface="Aptos" panose="020B0004020202020204" pitchFamily="34" charset="0"/>
                <a:cs typeface="Times New Roman" panose="02020603050405020304" pitchFamily="18" charset="0"/>
              </a:rPr>
              <a:t>Students must attend school for the period approved by TAFE International WA on the AASES form or outbound notification form. An SEO must make sure that students do not arrive in Australia before the student welfare start date stated in the AASES form, and that students depart Australia before the student welfare end date.</a:t>
            </a:r>
          </a:p>
          <a:p>
            <a:r>
              <a:rPr lang="en-AU" sz="1600" kern="100" dirty="0">
                <a:effectLst/>
                <a:latin typeface="Aptos" panose="020B0004020202020204" pitchFamily="34" charset="0"/>
                <a:ea typeface="Aptos" panose="020B0004020202020204" pitchFamily="34" charset="0"/>
                <a:cs typeface="Times New Roman" panose="02020603050405020304" pitchFamily="18" charset="0"/>
              </a:rPr>
              <a:t> </a:t>
            </a:r>
          </a:p>
          <a:p>
            <a:r>
              <a:rPr lang="en-AU" sz="1600" kern="100" dirty="0">
                <a:effectLst/>
                <a:latin typeface="Aptos" panose="020B0004020202020204" pitchFamily="34" charset="0"/>
                <a:ea typeface="Aptos" panose="020B0004020202020204" pitchFamily="34" charset="0"/>
                <a:cs typeface="Times New Roman" panose="02020603050405020304" pitchFamily="18" charset="0"/>
              </a:rPr>
              <a:t>Inbound students must obtain overseas student health cover (OSHC) for the full period of the student welfare dates in their AASES form. This does not apply to students who are citizens of a country exempted from the requirement by the Department of Home Affairs. </a:t>
            </a:r>
          </a:p>
          <a:p>
            <a:r>
              <a:rPr lang="en-AU" sz="1600" kern="100" dirty="0">
                <a:effectLst/>
                <a:latin typeface="Aptos" panose="020B0004020202020204" pitchFamily="34" charset="0"/>
                <a:ea typeface="Aptos" panose="020B0004020202020204" pitchFamily="34" charset="0"/>
                <a:cs typeface="Times New Roman" panose="02020603050405020304" pitchFamily="18" charset="0"/>
              </a:rPr>
              <a:t> </a:t>
            </a:r>
          </a:p>
          <a:p>
            <a:r>
              <a:rPr lang="en-AU" sz="1600" kern="100" dirty="0">
                <a:effectLst/>
                <a:latin typeface="Aptos" panose="020B0004020202020204" pitchFamily="34" charset="0"/>
                <a:ea typeface="Aptos" panose="020B0004020202020204" pitchFamily="34" charset="0"/>
                <a:cs typeface="Times New Roman" panose="02020603050405020304" pitchFamily="18" charset="0"/>
              </a:rPr>
              <a:t>An SEO must ensure that the student exchange programs </a:t>
            </a:r>
            <a:br>
              <a:rPr lang="en-AU" sz="1600" kern="100" dirty="0">
                <a:effectLst/>
                <a:latin typeface="Aptos" panose="020B0004020202020204" pitchFamily="34" charset="0"/>
                <a:ea typeface="Aptos" panose="020B0004020202020204" pitchFamily="34" charset="0"/>
                <a:cs typeface="Times New Roman" panose="02020603050405020304" pitchFamily="18" charset="0"/>
              </a:rPr>
            </a:br>
            <a:r>
              <a:rPr lang="en-AU" sz="1600" kern="100" dirty="0">
                <a:effectLst/>
                <a:latin typeface="Aptos" panose="020B0004020202020204" pitchFamily="34" charset="0"/>
                <a:ea typeface="Aptos" panose="020B0004020202020204" pitchFamily="34" charset="0"/>
                <a:cs typeface="Times New Roman" panose="02020603050405020304" pitchFamily="18" charset="0"/>
              </a:rPr>
              <a:t>it provides to outbound Victorian students comply with all </a:t>
            </a:r>
            <a:br>
              <a:rPr lang="en-AU" sz="1600" kern="100" dirty="0">
                <a:effectLst/>
                <a:latin typeface="Aptos" panose="020B0004020202020204" pitchFamily="34" charset="0"/>
                <a:ea typeface="Aptos" panose="020B0004020202020204" pitchFamily="34" charset="0"/>
                <a:cs typeface="Times New Roman" panose="02020603050405020304" pitchFamily="18" charset="0"/>
              </a:rPr>
            </a:br>
            <a:r>
              <a:rPr lang="en-AU" sz="1600" kern="100" dirty="0">
                <a:effectLst/>
                <a:latin typeface="Aptos" panose="020B0004020202020204" pitchFamily="34" charset="0"/>
                <a:ea typeface="Aptos" panose="020B0004020202020204" pitchFamily="34" charset="0"/>
                <a:cs typeface="Times New Roman" panose="02020603050405020304" pitchFamily="18" charset="0"/>
              </a:rPr>
              <a:t>relevant visa and health insurance requirements of the </a:t>
            </a:r>
            <a:br>
              <a:rPr lang="en-AU" sz="1600" kern="100" dirty="0">
                <a:effectLst/>
                <a:latin typeface="Aptos" panose="020B0004020202020204" pitchFamily="34" charset="0"/>
                <a:ea typeface="Aptos" panose="020B0004020202020204" pitchFamily="34" charset="0"/>
                <a:cs typeface="Times New Roman" panose="02020603050405020304" pitchFamily="18" charset="0"/>
              </a:rPr>
            </a:br>
            <a:r>
              <a:rPr lang="en-AU" sz="1600" kern="100" dirty="0">
                <a:effectLst/>
                <a:latin typeface="Aptos" panose="020B0004020202020204" pitchFamily="34" charset="0"/>
                <a:ea typeface="Aptos" panose="020B0004020202020204" pitchFamily="34" charset="0"/>
                <a:cs typeface="Times New Roman" panose="02020603050405020304" pitchFamily="18" charset="0"/>
              </a:rPr>
              <a:t>host country.</a:t>
            </a:r>
          </a:p>
          <a:p>
            <a:pPr marL="308610" indent="-171450" algn="l">
              <a:spcBef>
                <a:spcPts val="0"/>
              </a:spcBef>
              <a:spcAft>
                <a:spcPts val="800"/>
              </a:spcAft>
              <a:buSzPct val="100000"/>
              <a:buFont typeface="Arial" panose="020B0604020202020204" pitchFamily="34" charset="0"/>
              <a:buChar char="•"/>
            </a:pPr>
            <a:endParaRPr lang="en-AU" sz="1100" i="0" dirty="0">
              <a:latin typeface="Proxima Nova"/>
            </a:endParaRPr>
          </a:p>
        </p:txBody>
      </p:sp>
      <p:sp>
        <p:nvSpPr>
          <p:cNvPr id="13" name="Rectangle 12"/>
          <p:cNvSpPr/>
          <p:nvPr/>
        </p:nvSpPr>
        <p:spPr>
          <a:xfrm>
            <a:off x="4724400" y="3947070"/>
            <a:ext cx="4190999" cy="1524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3" name="Picture 2" descr="tmpk9n7obdz.png">
            <a:extLst>
              <a:ext uri="{FF2B5EF4-FFF2-40B4-BE49-F238E27FC236}">
                <a16:creationId xmlns:a16="http://schemas.microsoft.com/office/drawing/2014/main" id="{2D546C8D-FE99-CE04-ECDA-81C97BF936B4}"/>
              </a:ext>
            </a:extLst>
          </p:cNvPr>
          <p:cNvPicPr>
            <a:picLocks noChangeAspect="1"/>
          </p:cNvPicPr>
          <p:nvPr/>
        </p:nvPicPr>
        <p:blipFill>
          <a:blip r:embed="rId3"/>
          <a:stretch>
            <a:fillRect/>
          </a:stretch>
        </p:blipFill>
        <p:spPr>
          <a:xfrm>
            <a:off x="5839333" y="3098325"/>
            <a:ext cx="2992967" cy="1686945"/>
          </a:xfrm>
          <a:prstGeom prst="rect">
            <a:avLst/>
          </a:prstGeom>
        </p:spPr>
      </p:pic>
    </p:spTree>
    <p:extLst>
      <p:ext uri="{BB962C8B-B14F-4D97-AF65-F5344CB8AC3E}">
        <p14:creationId xmlns:p14="http://schemas.microsoft.com/office/powerpoint/2010/main" val="14184590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AU" b="1" dirty="0">
                <a:solidFill>
                  <a:srgbClr val="FFC000"/>
                </a:solidFill>
              </a:rPr>
              <a:t>TAFE INTERNATIONAL WA</a:t>
            </a:r>
            <a:endParaRPr sz="1800" dirty="0">
              <a:solidFill>
                <a:srgbClr val="FFC000"/>
              </a:solidFill>
            </a:endParaRPr>
          </a:p>
        </p:txBody>
      </p:sp>
      <p:sp>
        <p:nvSpPr>
          <p:cNvPr id="5" name="Rectangle 4"/>
          <p:cNvSpPr/>
          <p:nvPr/>
        </p:nvSpPr>
        <p:spPr>
          <a:xfrm>
            <a:off x="228600" y="1508670"/>
            <a:ext cx="8686800" cy="32004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a:off x="228600" y="1508670"/>
            <a:ext cx="8686800" cy="32004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defRPr sz="1100" b="0" i="0">
                <a:solidFill>
                  <a:srgbClr val="616161"/>
                </a:solidFill>
                <a:latin typeface="Proxima Nova"/>
              </a:defRPr>
            </a:pPr>
            <a:endParaRPr/>
          </a:p>
        </p:txBody>
      </p:sp>
      <p:sp>
        <p:nvSpPr>
          <p:cNvPr id="7" name="Rectangle 6"/>
          <p:cNvSpPr/>
          <p:nvPr/>
        </p:nvSpPr>
        <p:spPr>
          <a:xfrm>
            <a:off x="228600" y="1508670"/>
            <a:ext cx="8686800" cy="30480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ectangle 7"/>
          <p:cNvSpPr/>
          <p:nvPr/>
        </p:nvSpPr>
        <p:spPr>
          <a:xfrm>
            <a:off x="228600" y="1508670"/>
            <a:ext cx="4190999" cy="30480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228600" y="796274"/>
            <a:ext cx="8099612" cy="3747180"/>
          </a:xfrm>
          <a:prstGeom prst="rect">
            <a:avLst/>
          </a:prstGeom>
          <a:noFill/>
          <a:ln>
            <a:noFill/>
          </a:ln>
        </p:spPr>
        <p:txBody>
          <a:bodyPr wrap="square" lIns="190500" tIns="0" rIns="0" bIns="190500" anchor="t">
            <a:spAutoFit/>
          </a:bodyPr>
          <a:lstStyle/>
          <a:p>
            <a:r>
              <a:rPr lang="en-AU" sz="1100" kern="100" dirty="0">
                <a:effectLst/>
                <a:latin typeface="Aptos" panose="020B0004020202020204" pitchFamily="34" charset="0"/>
                <a:ea typeface="Aptos" panose="020B0004020202020204" pitchFamily="34" charset="0"/>
                <a:cs typeface="Times New Roman" panose="02020603050405020304" pitchFamily="18" charset="0"/>
              </a:rPr>
              <a:t>In Western Australia, TAFE International WA performs administrative and coordination functions in relation to SEOs operating within the public school system. </a:t>
            </a:r>
            <a:br>
              <a:rPr lang="en-AU" sz="1100" kern="100" dirty="0">
                <a:effectLst/>
                <a:latin typeface="Aptos" panose="020B0004020202020204" pitchFamily="34" charset="0"/>
                <a:ea typeface="Aptos" panose="020B0004020202020204" pitchFamily="34" charset="0"/>
                <a:cs typeface="Times New Roman" panose="02020603050405020304" pitchFamily="18" charset="0"/>
              </a:rPr>
            </a:br>
            <a:br>
              <a:rPr lang="en-AU" sz="1100" kern="100" dirty="0">
                <a:effectLst/>
                <a:latin typeface="Aptos" panose="020B0004020202020204" pitchFamily="34" charset="0"/>
                <a:ea typeface="Aptos" panose="020B0004020202020204" pitchFamily="34" charset="0"/>
                <a:cs typeface="Times New Roman" panose="02020603050405020304" pitchFamily="18" charset="0"/>
              </a:rPr>
            </a:br>
            <a:r>
              <a:rPr lang="en-AU" sz="1100" kern="100" dirty="0">
                <a:effectLst/>
                <a:latin typeface="Aptos" panose="020B0004020202020204" pitchFamily="34" charset="0"/>
                <a:ea typeface="Aptos" panose="020B0004020202020204" pitchFamily="34" charset="0"/>
                <a:cs typeface="Times New Roman" panose="02020603050405020304" pitchFamily="18" charset="0"/>
              </a:rPr>
              <a:t>Its responsibilities include:</a:t>
            </a:r>
          </a:p>
          <a:p>
            <a:pPr marL="171450" indent="-171450">
              <a:buFont typeface="Arial" panose="020B0604020202020204" pitchFamily="34" charset="0"/>
              <a:buChar char="•"/>
            </a:pPr>
            <a:r>
              <a:rPr lang="en-AU" sz="1100" kern="100" dirty="0">
                <a:effectLst/>
                <a:latin typeface="Aptos" panose="020B0004020202020204" pitchFamily="34" charset="0"/>
                <a:ea typeface="Aptos" panose="020B0004020202020204" pitchFamily="34" charset="0"/>
                <a:cs typeface="Times New Roman" panose="02020603050405020304" pitchFamily="18" charset="0"/>
              </a:rPr>
              <a:t>Assessment of Public School Placements by reviewing and approving inbound exchange student placements in Western Australian public schools.</a:t>
            </a:r>
          </a:p>
          <a:p>
            <a:pPr marL="171450" indent="-171450">
              <a:buFont typeface="Arial" panose="020B0604020202020204" pitchFamily="34" charset="0"/>
              <a:buChar char="•"/>
            </a:pPr>
            <a:r>
              <a:rPr lang="en-AU" sz="1100" kern="100" dirty="0">
                <a:effectLst/>
                <a:latin typeface="Aptos" panose="020B0004020202020204" pitchFamily="34" charset="0"/>
                <a:ea typeface="Aptos" panose="020B0004020202020204" pitchFamily="34" charset="0"/>
                <a:cs typeface="Times New Roman" panose="02020603050405020304" pitchFamily="18" charset="0"/>
              </a:rPr>
              <a:t>Reciprocity Oversight (Public Schools) through monitoring inbound and outbound exchange numbers for public school placements to ensure compliance with reciprocity expectations under the National Guidelines for the Operation of International Secondary Student Exchange Programs in Australia.</a:t>
            </a:r>
          </a:p>
          <a:p>
            <a:pPr marL="171450" indent="-171450">
              <a:buFont typeface="Arial" panose="020B0604020202020204" pitchFamily="34" charset="0"/>
              <a:buChar char="•"/>
            </a:pPr>
            <a:r>
              <a:rPr lang="en-AU" sz="1100" kern="100" dirty="0">
                <a:effectLst/>
                <a:latin typeface="Aptos" panose="020B0004020202020204" pitchFamily="34" charset="0"/>
                <a:ea typeface="Aptos" panose="020B0004020202020204" pitchFamily="34" charset="0"/>
                <a:cs typeface="Times New Roman" panose="02020603050405020304" pitchFamily="18" charset="0"/>
              </a:rPr>
              <a:t>Tuition Fee Exemption Administration by managing arrangements whereby reciprocity replaces payment of public school tuition fees for eligible exchange students.</a:t>
            </a:r>
          </a:p>
          <a:p>
            <a:pPr marL="171450" indent="-171450">
              <a:buFont typeface="Arial" panose="020B0604020202020204" pitchFamily="34" charset="0"/>
              <a:buChar char="•"/>
            </a:pPr>
            <a:r>
              <a:rPr lang="en-AU" sz="1100" kern="100" dirty="0">
                <a:effectLst/>
                <a:latin typeface="Aptos" panose="020B0004020202020204" pitchFamily="34" charset="0"/>
                <a:ea typeface="Aptos" panose="020B0004020202020204" pitchFamily="34" charset="0"/>
                <a:cs typeface="Times New Roman" panose="02020603050405020304" pitchFamily="18" charset="0"/>
              </a:rPr>
              <a:t>Liaison with Public Schools and coordinating between SEOs and WA public schools regarding enrolment, program duration, and administrative requirements.</a:t>
            </a:r>
          </a:p>
          <a:p>
            <a:pPr marL="171450" indent="-171450">
              <a:buFont typeface="Arial" panose="020B0604020202020204" pitchFamily="34" charset="0"/>
              <a:buChar char="•"/>
            </a:pPr>
            <a:r>
              <a:rPr lang="en-AU" sz="1100" kern="100" dirty="0">
                <a:effectLst/>
                <a:latin typeface="Aptos" panose="020B0004020202020204" pitchFamily="34" charset="0"/>
                <a:ea typeface="Aptos" panose="020B0004020202020204" pitchFamily="34" charset="0"/>
                <a:cs typeface="Times New Roman" panose="02020603050405020304" pitchFamily="18" charset="0"/>
              </a:rPr>
              <a:t>Data Collection and Reporting through </a:t>
            </a:r>
            <a:r>
              <a:rPr lang="en-AU" sz="1100" kern="100" dirty="0">
                <a:latin typeface="Aptos" panose="020B0004020202020204" pitchFamily="34" charset="0"/>
                <a:ea typeface="Aptos" panose="020B0004020202020204" pitchFamily="34" charset="0"/>
                <a:cs typeface="Times New Roman" panose="02020603050405020304" pitchFamily="18" charset="0"/>
              </a:rPr>
              <a:t>c</a:t>
            </a:r>
            <a:r>
              <a:rPr lang="en-AU" sz="1100" kern="100" dirty="0">
                <a:effectLst/>
                <a:latin typeface="Aptos" panose="020B0004020202020204" pitchFamily="34" charset="0"/>
                <a:ea typeface="Aptos" panose="020B0004020202020204" pitchFamily="34" charset="0"/>
                <a:cs typeface="Times New Roman" panose="02020603050405020304" pitchFamily="18" charset="0"/>
              </a:rPr>
              <a:t>ollecting exchange student data for monitoring, </a:t>
            </a:r>
            <a:br>
              <a:rPr lang="en-AU" sz="1100" kern="100" dirty="0">
                <a:effectLst/>
                <a:latin typeface="Aptos" panose="020B0004020202020204" pitchFamily="34" charset="0"/>
                <a:ea typeface="Aptos" panose="020B0004020202020204" pitchFamily="34" charset="0"/>
                <a:cs typeface="Times New Roman" panose="02020603050405020304" pitchFamily="18" charset="0"/>
              </a:rPr>
            </a:br>
            <a:r>
              <a:rPr lang="en-AU" sz="1100" kern="100" dirty="0">
                <a:effectLst/>
                <a:latin typeface="Aptos" panose="020B0004020202020204" pitchFamily="34" charset="0"/>
                <a:ea typeface="Aptos" panose="020B0004020202020204" pitchFamily="34" charset="0"/>
                <a:cs typeface="Times New Roman" panose="02020603050405020304" pitchFamily="18" charset="0"/>
              </a:rPr>
              <a:t>reporting and compliance purposes.</a:t>
            </a:r>
          </a:p>
          <a:p>
            <a:pPr marL="171450" indent="-171450">
              <a:buFont typeface="Arial" panose="020B0604020202020204" pitchFamily="34" charset="0"/>
              <a:buChar char="•"/>
            </a:pPr>
            <a:r>
              <a:rPr lang="en-AU" sz="1100" kern="100" dirty="0">
                <a:effectLst/>
                <a:latin typeface="Aptos" panose="020B0004020202020204" pitchFamily="34" charset="0"/>
                <a:ea typeface="Aptos" panose="020B0004020202020204" pitchFamily="34" charset="0"/>
                <a:cs typeface="Times New Roman" panose="02020603050405020304" pitchFamily="18" charset="0"/>
              </a:rPr>
              <a:t>Monitoring Compliance for Public School Programs by ensuring SEOs placing students </a:t>
            </a:r>
            <a:br>
              <a:rPr lang="en-AU" sz="1100" kern="100" dirty="0">
                <a:effectLst/>
                <a:latin typeface="Aptos" panose="020B0004020202020204" pitchFamily="34" charset="0"/>
                <a:ea typeface="Aptos" panose="020B0004020202020204" pitchFamily="34" charset="0"/>
                <a:cs typeface="Times New Roman" panose="02020603050405020304" pitchFamily="18" charset="0"/>
              </a:rPr>
            </a:br>
            <a:r>
              <a:rPr lang="en-AU" sz="1100" kern="100" dirty="0">
                <a:effectLst/>
                <a:latin typeface="Aptos" panose="020B0004020202020204" pitchFamily="34" charset="0"/>
                <a:ea typeface="Aptos" panose="020B0004020202020204" pitchFamily="34" charset="0"/>
                <a:cs typeface="Times New Roman" panose="02020603050405020304" pitchFamily="18" charset="0"/>
              </a:rPr>
              <a:t>in public schools comply with applicable WA Department of Education requirements </a:t>
            </a:r>
            <a:br>
              <a:rPr lang="en-AU" sz="1100" kern="100" dirty="0">
                <a:effectLst/>
                <a:latin typeface="Aptos" panose="020B0004020202020204" pitchFamily="34" charset="0"/>
                <a:ea typeface="Aptos" panose="020B0004020202020204" pitchFamily="34" charset="0"/>
                <a:cs typeface="Times New Roman" panose="02020603050405020304" pitchFamily="18" charset="0"/>
              </a:rPr>
            </a:br>
            <a:r>
              <a:rPr lang="en-AU" sz="1100" kern="100" dirty="0">
                <a:effectLst/>
                <a:latin typeface="Aptos" panose="020B0004020202020204" pitchFamily="34" charset="0"/>
                <a:ea typeface="Aptos" panose="020B0004020202020204" pitchFamily="34" charset="0"/>
                <a:cs typeface="Times New Roman" panose="02020603050405020304" pitchFamily="18" charset="0"/>
              </a:rPr>
              <a:t>and any conditions attached to approval.</a:t>
            </a:r>
          </a:p>
          <a:p>
            <a:pPr marL="171450" indent="-171450">
              <a:buFont typeface="Arial" panose="020B0604020202020204" pitchFamily="34" charset="0"/>
              <a:buChar char="•"/>
            </a:pPr>
            <a:r>
              <a:rPr lang="en-AU" sz="1100" kern="100" dirty="0">
                <a:effectLst/>
                <a:latin typeface="Aptos" panose="020B0004020202020204" pitchFamily="34" charset="0"/>
                <a:ea typeface="Aptos" panose="020B0004020202020204" pitchFamily="34" charset="0"/>
                <a:cs typeface="Times New Roman" panose="02020603050405020304" pitchFamily="18" charset="0"/>
              </a:rPr>
              <a:t>Advisory and Guidance Role by providing operational guidance to SEOs regarding </a:t>
            </a:r>
            <a:br>
              <a:rPr lang="en-AU" sz="1100" kern="100" dirty="0">
                <a:effectLst/>
                <a:latin typeface="Aptos" panose="020B0004020202020204" pitchFamily="34" charset="0"/>
                <a:ea typeface="Aptos" panose="020B0004020202020204" pitchFamily="34" charset="0"/>
                <a:cs typeface="Times New Roman" panose="02020603050405020304" pitchFamily="18" charset="0"/>
              </a:rPr>
            </a:br>
            <a:r>
              <a:rPr lang="en-AU" sz="1100" kern="100" dirty="0">
                <a:effectLst/>
                <a:latin typeface="Aptos" panose="020B0004020202020204" pitchFamily="34" charset="0"/>
                <a:ea typeface="Aptos" panose="020B0004020202020204" pitchFamily="34" charset="0"/>
                <a:cs typeface="Times New Roman" panose="02020603050405020304" pitchFamily="18" charset="0"/>
              </a:rPr>
              <a:t>public school placement procedures and documentation requirements.</a:t>
            </a:r>
          </a:p>
          <a:p>
            <a:pPr marL="308610" indent="-171450" algn="l">
              <a:spcBef>
                <a:spcPts val="0"/>
              </a:spcBef>
              <a:spcAft>
                <a:spcPts val="800"/>
              </a:spcAft>
              <a:buSzPct val="100000"/>
              <a:buFont typeface="Arial" panose="020B0604020202020204" pitchFamily="34" charset="0"/>
              <a:buChar char="•"/>
            </a:pPr>
            <a:endParaRPr lang="en-AU" sz="1100" i="0" dirty="0">
              <a:latin typeface="Proxima Nova"/>
            </a:endParaRPr>
          </a:p>
        </p:txBody>
      </p:sp>
      <p:pic>
        <p:nvPicPr>
          <p:cNvPr id="12" name="Picture 11" descr="tmpcf4v3wml.png"/>
          <p:cNvPicPr>
            <a:picLocks noChangeAspect="1"/>
          </p:cNvPicPr>
          <p:nvPr/>
        </p:nvPicPr>
        <p:blipFill>
          <a:blip r:embed="rId3"/>
          <a:stretch>
            <a:fillRect/>
          </a:stretch>
        </p:blipFill>
        <p:spPr>
          <a:xfrm>
            <a:off x="5951912" y="3108870"/>
            <a:ext cx="3021702" cy="1703141"/>
          </a:xfrm>
          <a:prstGeom prst="rect">
            <a:avLst/>
          </a:prstGeom>
        </p:spPr>
      </p:pic>
      <p:sp>
        <p:nvSpPr>
          <p:cNvPr id="13" name="Rectangle 12"/>
          <p:cNvSpPr/>
          <p:nvPr/>
        </p:nvSpPr>
        <p:spPr>
          <a:xfrm>
            <a:off x="4724400" y="3947070"/>
            <a:ext cx="4190999" cy="1524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extLst>
      <p:ext uri="{BB962C8B-B14F-4D97-AF65-F5344CB8AC3E}">
        <p14:creationId xmlns:p14="http://schemas.microsoft.com/office/powerpoint/2010/main" val="2844536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AU" b="1" dirty="0">
                <a:solidFill>
                  <a:srgbClr val="FFC000"/>
                </a:solidFill>
              </a:rPr>
              <a:t>Student Exchange Organisation (SEO)</a:t>
            </a:r>
            <a:endParaRPr sz="1800" dirty="0">
              <a:solidFill>
                <a:srgbClr val="FFC000"/>
              </a:solidFill>
            </a:endParaRPr>
          </a:p>
        </p:txBody>
      </p:sp>
      <p:sp>
        <p:nvSpPr>
          <p:cNvPr id="5" name="Rectangle 4"/>
          <p:cNvSpPr/>
          <p:nvPr/>
        </p:nvSpPr>
        <p:spPr>
          <a:xfrm>
            <a:off x="228600" y="1508670"/>
            <a:ext cx="8686800" cy="32004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a:off x="228600" y="1508670"/>
            <a:ext cx="8686800" cy="32004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defRPr sz="1100" b="0" i="0">
                <a:solidFill>
                  <a:srgbClr val="616161"/>
                </a:solidFill>
                <a:latin typeface="Proxima Nova"/>
              </a:defRPr>
            </a:pPr>
            <a:endParaRPr/>
          </a:p>
        </p:txBody>
      </p:sp>
      <p:sp>
        <p:nvSpPr>
          <p:cNvPr id="7" name="Rectangle 6"/>
          <p:cNvSpPr/>
          <p:nvPr/>
        </p:nvSpPr>
        <p:spPr>
          <a:xfrm>
            <a:off x="228600" y="1508670"/>
            <a:ext cx="8686800" cy="30480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ectangle 7"/>
          <p:cNvSpPr/>
          <p:nvPr/>
        </p:nvSpPr>
        <p:spPr>
          <a:xfrm>
            <a:off x="228600" y="1508670"/>
            <a:ext cx="4190999" cy="30480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228599" y="712925"/>
            <a:ext cx="8308571" cy="3808735"/>
          </a:xfrm>
          <a:prstGeom prst="rect">
            <a:avLst/>
          </a:prstGeom>
          <a:noFill/>
          <a:ln>
            <a:noFill/>
          </a:ln>
        </p:spPr>
        <p:txBody>
          <a:bodyPr wrap="square" lIns="190500" tIns="0" rIns="0" bIns="190500" anchor="t">
            <a:spAutoFit/>
          </a:bodyPr>
          <a:lstStyle/>
          <a:p>
            <a:r>
              <a:rPr lang="en-AU" sz="1400" kern="100" dirty="0">
                <a:effectLst/>
                <a:latin typeface="Aptos" panose="020B0004020202020204" pitchFamily="34" charset="0"/>
                <a:ea typeface="Aptos" panose="020B0004020202020204" pitchFamily="34" charset="0"/>
                <a:cs typeface="Times New Roman" panose="02020603050405020304" pitchFamily="18" charset="0"/>
              </a:rPr>
              <a:t>An SEO is responsible for: </a:t>
            </a:r>
            <a:br>
              <a:rPr lang="en-AU" sz="1400" kern="100" dirty="0">
                <a:effectLst/>
                <a:latin typeface="Aptos" panose="020B0004020202020204" pitchFamily="34" charset="0"/>
                <a:ea typeface="Aptos" panose="020B0004020202020204" pitchFamily="34" charset="0"/>
                <a:cs typeface="Times New Roman" panose="02020603050405020304" pitchFamily="18" charset="0"/>
              </a:rPr>
            </a:br>
            <a:endParaRPr lang="en-AU" sz="14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buFont typeface="Aptos" panose="020B0004020202020204" pitchFamily="34" charset="0"/>
              <a:buChar char="•"/>
            </a:pPr>
            <a:r>
              <a:rPr lang="en-AU" sz="1400" kern="100" dirty="0">
                <a:effectLst/>
                <a:latin typeface="Aptos" panose="020B0004020202020204" pitchFamily="34" charset="0"/>
                <a:ea typeface="Aptos" panose="020B0004020202020204" pitchFamily="34" charset="0"/>
                <a:cs typeface="Times New Roman" panose="02020603050405020304" pitchFamily="18" charset="0"/>
              </a:rPr>
              <a:t>maintaining necessary systems to carry out its duty of care requirements in a responsible and effective manner</a:t>
            </a:r>
          </a:p>
          <a:p>
            <a:pPr marL="342900" lvl="0" indent="-342900">
              <a:buFont typeface="Aptos" panose="020B0004020202020204" pitchFamily="34" charset="0"/>
              <a:buChar char="•"/>
            </a:pPr>
            <a:r>
              <a:rPr lang="en-AU" sz="1400" kern="100" dirty="0">
                <a:effectLst/>
                <a:latin typeface="Aptos" panose="020B0004020202020204" pitchFamily="34" charset="0"/>
                <a:ea typeface="Aptos" panose="020B0004020202020204" pitchFamily="34" charset="0"/>
                <a:cs typeface="Times New Roman" panose="02020603050405020304" pitchFamily="18" charset="0"/>
              </a:rPr>
              <a:t>providing orientation and support services for students and overseeing students’ welfare</a:t>
            </a:r>
          </a:p>
          <a:p>
            <a:pPr marL="342900" lvl="0" indent="-342900">
              <a:buFont typeface="Aptos" panose="020B0004020202020204" pitchFamily="34" charset="0"/>
              <a:buChar char="•"/>
            </a:pPr>
            <a:r>
              <a:rPr lang="en-AU" sz="1400" kern="100" dirty="0">
                <a:effectLst/>
                <a:latin typeface="Aptos" panose="020B0004020202020204" pitchFamily="34" charset="0"/>
                <a:ea typeface="Aptos" panose="020B0004020202020204" pitchFamily="34" charset="0"/>
                <a:cs typeface="Times New Roman" panose="02020603050405020304" pitchFamily="18" charset="0"/>
              </a:rPr>
              <a:t>conducting its operations in accordance with </a:t>
            </a:r>
            <a:r>
              <a:rPr lang="en-AU" sz="1400" kern="100" dirty="0">
                <a:latin typeface="Aptos" panose="020B0004020202020204" pitchFamily="34" charset="0"/>
                <a:ea typeface="Aptos" panose="020B0004020202020204" pitchFamily="34" charset="0"/>
                <a:cs typeface="Times New Roman" panose="02020603050405020304" pitchFamily="18" charset="0"/>
              </a:rPr>
              <a:t>all relevant legislation and g</a:t>
            </a:r>
            <a:r>
              <a:rPr lang="en-AU" sz="1400" kern="100" dirty="0">
                <a:effectLst/>
                <a:latin typeface="Aptos" panose="020B0004020202020204" pitchFamily="34" charset="0"/>
                <a:ea typeface="Aptos" panose="020B0004020202020204" pitchFamily="34" charset="0"/>
                <a:cs typeface="Times New Roman" panose="02020603050405020304" pitchFamily="18" charset="0"/>
              </a:rPr>
              <a:t>uidelines</a:t>
            </a:r>
          </a:p>
          <a:p>
            <a:pPr marL="342900" lvl="0" indent="-342900">
              <a:buFont typeface="Aptos" panose="020B0004020202020204" pitchFamily="34" charset="0"/>
              <a:buChar char="•"/>
            </a:pPr>
            <a:r>
              <a:rPr lang="en-AU" sz="1400" kern="100" dirty="0">
                <a:effectLst/>
                <a:latin typeface="Aptos" panose="020B0004020202020204" pitchFamily="34" charset="0"/>
                <a:ea typeface="Aptos" panose="020B0004020202020204" pitchFamily="34" charset="0"/>
                <a:cs typeface="Times New Roman" panose="02020603050405020304" pitchFamily="18" charset="0"/>
              </a:rPr>
              <a:t>implementing procedures for arranging exchange student school and host family placements, and for changing these placements if necessary</a:t>
            </a:r>
          </a:p>
          <a:p>
            <a:pPr marL="342900" lvl="0" indent="-342900">
              <a:buFont typeface="Aptos" panose="020B0004020202020204" pitchFamily="34" charset="0"/>
              <a:buChar char="•"/>
            </a:pPr>
            <a:r>
              <a:rPr lang="en-AU" sz="1400" kern="100" dirty="0">
                <a:effectLst/>
                <a:latin typeface="Aptos" panose="020B0004020202020204" pitchFamily="34" charset="0"/>
                <a:ea typeface="Aptos" panose="020B0004020202020204" pitchFamily="34" charset="0"/>
                <a:cs typeface="Times New Roman" panose="02020603050405020304" pitchFamily="18" charset="0"/>
              </a:rPr>
              <a:t>ensuring that all students have appropriate health insurance, including OSHC for inbound students</a:t>
            </a:r>
          </a:p>
          <a:p>
            <a:pPr marL="342900" lvl="0" indent="-342900">
              <a:buFont typeface="Aptos" panose="020B0004020202020204" pitchFamily="34" charset="0"/>
              <a:buChar char="•"/>
            </a:pPr>
            <a:r>
              <a:rPr lang="en-AU" sz="1400" kern="100" dirty="0">
                <a:effectLst/>
                <a:latin typeface="Aptos" panose="020B0004020202020204" pitchFamily="34" charset="0"/>
                <a:ea typeface="Aptos" panose="020B0004020202020204" pitchFamily="34" charset="0"/>
                <a:cs typeface="Times New Roman" panose="02020603050405020304" pitchFamily="18" charset="0"/>
              </a:rPr>
              <a:t>ensuring host families are appropriately screened, selected</a:t>
            </a:r>
            <a:br>
              <a:rPr lang="en-AU" sz="1400" kern="100" dirty="0">
                <a:effectLst/>
                <a:latin typeface="Aptos" panose="020B0004020202020204" pitchFamily="34" charset="0"/>
                <a:ea typeface="Aptos" panose="020B0004020202020204" pitchFamily="34" charset="0"/>
                <a:cs typeface="Times New Roman" panose="02020603050405020304" pitchFamily="18" charset="0"/>
              </a:rPr>
            </a:br>
            <a:r>
              <a:rPr lang="en-AU" sz="1400" kern="100" dirty="0">
                <a:effectLst/>
                <a:latin typeface="Aptos" panose="020B0004020202020204" pitchFamily="34" charset="0"/>
                <a:ea typeface="Aptos" panose="020B0004020202020204" pitchFamily="34" charset="0"/>
                <a:cs typeface="Times New Roman" panose="02020603050405020304" pitchFamily="18" charset="0"/>
              </a:rPr>
              <a:t>and monitored </a:t>
            </a:r>
          </a:p>
          <a:p>
            <a:pPr marL="342900" lvl="0" indent="-342900">
              <a:buFont typeface="Aptos" panose="020B0004020202020204" pitchFamily="34" charset="0"/>
              <a:buChar char="•"/>
            </a:pPr>
            <a:r>
              <a:rPr lang="en-AU" sz="1400" kern="100" dirty="0">
                <a:effectLst/>
                <a:latin typeface="Aptos" panose="020B0004020202020204" pitchFamily="34" charset="0"/>
                <a:ea typeface="Aptos" panose="020B0004020202020204" pitchFamily="34" charset="0"/>
                <a:cs typeface="Times New Roman" panose="02020603050405020304" pitchFamily="18" charset="0"/>
              </a:rPr>
              <a:t>notifying TAFE International WA promptly when there is a significant </a:t>
            </a:r>
            <a:br>
              <a:rPr lang="en-AU" sz="1400" kern="100" dirty="0">
                <a:effectLst/>
                <a:latin typeface="Aptos" panose="020B0004020202020204" pitchFamily="34" charset="0"/>
                <a:ea typeface="Aptos" panose="020B0004020202020204" pitchFamily="34" charset="0"/>
                <a:cs typeface="Times New Roman" panose="02020603050405020304" pitchFamily="18" charset="0"/>
              </a:rPr>
            </a:br>
            <a:r>
              <a:rPr lang="en-AU" sz="1400" kern="100" dirty="0">
                <a:effectLst/>
                <a:latin typeface="Aptos" panose="020B0004020202020204" pitchFamily="34" charset="0"/>
                <a:ea typeface="Aptos" panose="020B0004020202020204" pitchFamily="34" charset="0"/>
                <a:cs typeface="Times New Roman" panose="02020603050405020304" pitchFamily="18" charset="0"/>
              </a:rPr>
              <a:t>change in the nature of the program it offers, such as if </a:t>
            </a:r>
            <a:br>
              <a:rPr lang="en-AU" sz="1400" kern="100" dirty="0">
                <a:effectLst/>
                <a:latin typeface="Aptos" panose="020B0004020202020204" pitchFamily="34" charset="0"/>
                <a:ea typeface="Aptos" panose="020B0004020202020204" pitchFamily="34" charset="0"/>
                <a:cs typeface="Times New Roman" panose="02020603050405020304" pitchFamily="18" charset="0"/>
              </a:rPr>
            </a:br>
            <a:r>
              <a:rPr lang="en-AU" sz="1400" kern="100" dirty="0">
                <a:effectLst/>
                <a:latin typeface="Aptos" panose="020B0004020202020204" pitchFamily="34" charset="0"/>
                <a:ea typeface="Aptos" panose="020B0004020202020204" pitchFamily="34" charset="0"/>
                <a:cs typeface="Times New Roman" panose="02020603050405020304" pitchFamily="18" charset="0"/>
              </a:rPr>
              <a:t>exchange students do not take up placements, leave </a:t>
            </a:r>
            <a:br>
              <a:rPr lang="en-AU" sz="1400" kern="100" dirty="0">
                <a:effectLst/>
                <a:latin typeface="Aptos" panose="020B0004020202020204" pitchFamily="34" charset="0"/>
                <a:ea typeface="Aptos" panose="020B0004020202020204" pitchFamily="34" charset="0"/>
                <a:cs typeface="Times New Roman" panose="02020603050405020304" pitchFamily="18" charset="0"/>
              </a:rPr>
            </a:br>
            <a:r>
              <a:rPr lang="en-AU" sz="1400" kern="100" dirty="0">
                <a:effectLst/>
                <a:latin typeface="Aptos" panose="020B0004020202020204" pitchFamily="34" charset="0"/>
                <a:ea typeface="Aptos" panose="020B0004020202020204" pitchFamily="34" charset="0"/>
                <a:cs typeface="Times New Roman" panose="02020603050405020304" pitchFamily="18" charset="0"/>
              </a:rPr>
              <a:t>the program sooner than expected, or do not leave the </a:t>
            </a:r>
            <a:br>
              <a:rPr lang="en-AU" sz="1400" kern="100" dirty="0">
                <a:effectLst/>
                <a:latin typeface="Aptos" panose="020B0004020202020204" pitchFamily="34" charset="0"/>
                <a:ea typeface="Aptos" panose="020B0004020202020204" pitchFamily="34" charset="0"/>
                <a:cs typeface="Times New Roman" panose="02020603050405020304" pitchFamily="18" charset="0"/>
              </a:rPr>
            </a:br>
            <a:r>
              <a:rPr lang="en-AU" sz="1400" kern="100" dirty="0">
                <a:effectLst/>
                <a:latin typeface="Aptos" panose="020B0004020202020204" pitchFamily="34" charset="0"/>
                <a:ea typeface="Aptos" panose="020B0004020202020204" pitchFamily="34" charset="0"/>
                <a:cs typeface="Times New Roman" panose="02020603050405020304" pitchFamily="18" charset="0"/>
              </a:rPr>
              <a:t>country when the program is completed</a:t>
            </a:r>
          </a:p>
          <a:p>
            <a:pPr marL="308610" indent="-171450" algn="l">
              <a:spcBef>
                <a:spcPts val="0"/>
              </a:spcBef>
              <a:spcAft>
                <a:spcPts val="800"/>
              </a:spcAft>
              <a:buSzPct val="100000"/>
              <a:buFont typeface="Arial" panose="020B0604020202020204" pitchFamily="34" charset="0"/>
              <a:buChar char="•"/>
            </a:pPr>
            <a:endParaRPr lang="en-AU" sz="1100" i="0" dirty="0">
              <a:latin typeface="Proxima Nova"/>
            </a:endParaRPr>
          </a:p>
        </p:txBody>
      </p:sp>
      <p:sp>
        <p:nvSpPr>
          <p:cNvPr id="13" name="Rectangle 12"/>
          <p:cNvSpPr/>
          <p:nvPr/>
        </p:nvSpPr>
        <p:spPr>
          <a:xfrm>
            <a:off x="4724400" y="3947070"/>
            <a:ext cx="4190999" cy="1524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3" name="Picture 2" descr="tmpk9n7obdz.png">
            <a:extLst>
              <a:ext uri="{FF2B5EF4-FFF2-40B4-BE49-F238E27FC236}">
                <a16:creationId xmlns:a16="http://schemas.microsoft.com/office/drawing/2014/main" id="{7DE58B1F-65E4-7D94-7680-A583A0FBCC36}"/>
              </a:ext>
            </a:extLst>
          </p:cNvPr>
          <p:cNvPicPr>
            <a:picLocks noChangeAspect="1"/>
          </p:cNvPicPr>
          <p:nvPr/>
        </p:nvPicPr>
        <p:blipFill>
          <a:blip r:embed="rId3"/>
          <a:stretch>
            <a:fillRect/>
          </a:stretch>
        </p:blipFill>
        <p:spPr>
          <a:xfrm>
            <a:off x="6083147" y="3278677"/>
            <a:ext cx="2912490" cy="1641585"/>
          </a:xfrm>
          <a:prstGeom prst="rect">
            <a:avLst/>
          </a:prstGeom>
        </p:spPr>
      </p:pic>
    </p:spTree>
    <p:extLst>
      <p:ext uri="{BB962C8B-B14F-4D97-AF65-F5344CB8AC3E}">
        <p14:creationId xmlns:p14="http://schemas.microsoft.com/office/powerpoint/2010/main" val="12913786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AU" b="1" dirty="0">
                <a:solidFill>
                  <a:srgbClr val="FFC000"/>
                </a:solidFill>
              </a:rPr>
              <a:t>Student Exchange Organisation (SEO) </a:t>
            </a:r>
            <a:r>
              <a:rPr lang="en-AU" sz="1800" dirty="0">
                <a:solidFill>
                  <a:srgbClr val="FFC000"/>
                </a:solidFill>
              </a:rPr>
              <a:t>(continued ….)</a:t>
            </a:r>
            <a:endParaRPr sz="1800" dirty="0">
              <a:solidFill>
                <a:srgbClr val="FFC000"/>
              </a:solidFill>
            </a:endParaRPr>
          </a:p>
        </p:txBody>
      </p:sp>
      <p:sp>
        <p:nvSpPr>
          <p:cNvPr id="5" name="Rectangle 4"/>
          <p:cNvSpPr/>
          <p:nvPr/>
        </p:nvSpPr>
        <p:spPr>
          <a:xfrm>
            <a:off x="228600" y="1508670"/>
            <a:ext cx="8686800" cy="32004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a:off x="228600" y="1508670"/>
            <a:ext cx="8686800" cy="32004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defRPr sz="1100" b="0" i="0">
                <a:solidFill>
                  <a:srgbClr val="616161"/>
                </a:solidFill>
                <a:latin typeface="Proxima Nova"/>
              </a:defRPr>
            </a:pPr>
            <a:endParaRPr/>
          </a:p>
        </p:txBody>
      </p:sp>
      <p:sp>
        <p:nvSpPr>
          <p:cNvPr id="7" name="Rectangle 6"/>
          <p:cNvSpPr/>
          <p:nvPr/>
        </p:nvSpPr>
        <p:spPr>
          <a:xfrm>
            <a:off x="228600" y="1508670"/>
            <a:ext cx="8686800" cy="30480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ectangle 7"/>
          <p:cNvSpPr/>
          <p:nvPr/>
        </p:nvSpPr>
        <p:spPr>
          <a:xfrm>
            <a:off x="228600" y="1508670"/>
            <a:ext cx="4190999" cy="30480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170386" y="862554"/>
            <a:ext cx="7710056" cy="3377848"/>
          </a:xfrm>
          <a:prstGeom prst="rect">
            <a:avLst/>
          </a:prstGeom>
          <a:noFill/>
          <a:ln>
            <a:noFill/>
          </a:ln>
        </p:spPr>
        <p:txBody>
          <a:bodyPr wrap="square" lIns="190500" tIns="0" rIns="0" bIns="190500" anchor="t">
            <a:spAutoFit/>
          </a:bodyPr>
          <a:lstStyle/>
          <a:p>
            <a:pPr marL="342900" indent="-342900">
              <a:buFont typeface="Aptos" panose="020B0004020202020204" pitchFamily="34" charset="0"/>
              <a:buChar char="•"/>
            </a:pPr>
            <a:r>
              <a:rPr lang="en-AU" sz="1400" kern="100" dirty="0">
                <a:effectLst/>
                <a:latin typeface="Aptos" panose="020B0004020202020204" pitchFamily="34" charset="0"/>
                <a:ea typeface="Aptos" panose="020B0004020202020204" pitchFamily="34" charset="0"/>
                <a:cs typeface="Times New Roman" panose="02020603050405020304" pitchFamily="18" charset="0"/>
              </a:rPr>
              <a:t>ensuring it complies with the requirements of the National Guidelines for the Operation of International Secondary Student Exchange Programs in Australia, National Principles for Child Safe Organisations, School Education Act 1999, Working with Children (Criminal Record Checking) Act 2004, Children and Community Services Act 2004, Privacy Act 1988 and other child safety requirements, including mandatory reporting</a:t>
            </a:r>
          </a:p>
          <a:p>
            <a:pPr marL="342900" lvl="0" indent="-342900">
              <a:buFont typeface="Aptos" panose="020B0004020202020204" pitchFamily="34" charset="0"/>
              <a:buChar char="•"/>
            </a:pPr>
            <a:r>
              <a:rPr lang="en-AU" sz="1400" kern="100" dirty="0">
                <a:effectLst/>
                <a:latin typeface="Aptos" panose="020B0004020202020204" pitchFamily="34" charset="0"/>
                <a:ea typeface="Aptos" panose="020B0004020202020204" pitchFamily="34" charset="0"/>
                <a:cs typeface="Times New Roman" panose="02020603050405020304" pitchFamily="18" charset="0"/>
              </a:rPr>
              <a:t>ensuring it complies with child protection legislation in Western Australia and in countries in which it operates, including meeting all required reporting obligations</a:t>
            </a:r>
          </a:p>
          <a:p>
            <a:pPr marL="342900" lvl="0" indent="-342900">
              <a:buFont typeface="Aptos" panose="020B0004020202020204" pitchFamily="34" charset="0"/>
              <a:buChar char="•"/>
            </a:pPr>
            <a:r>
              <a:rPr lang="en-AU" sz="1400" kern="100" dirty="0">
                <a:effectLst/>
                <a:latin typeface="Aptos" panose="020B0004020202020204" pitchFamily="34" charset="0"/>
                <a:ea typeface="Aptos" panose="020B0004020202020204" pitchFamily="34" charset="0"/>
                <a:cs typeface="Times New Roman" panose="02020603050405020304" pitchFamily="18" charset="0"/>
              </a:rPr>
              <a:t>ensuring it returns fully completed AASES forms to TAFE International WA following the enrolment of exchange students</a:t>
            </a:r>
          </a:p>
          <a:p>
            <a:pPr marL="342900" lvl="0" indent="-342900">
              <a:buFont typeface="Aptos" panose="020B0004020202020204" pitchFamily="34" charset="0"/>
              <a:buChar char="•"/>
            </a:pPr>
            <a:r>
              <a:rPr lang="en-AU" sz="1400" kern="100" dirty="0">
                <a:effectLst/>
                <a:latin typeface="Aptos" panose="020B0004020202020204" pitchFamily="34" charset="0"/>
                <a:ea typeface="Aptos" panose="020B0004020202020204" pitchFamily="34" charset="0"/>
                <a:cs typeface="Times New Roman" panose="02020603050405020304" pitchFamily="18" charset="0"/>
              </a:rPr>
              <a:t>ensuring that it maintains a zero or positive reciprocity balance in Western Australia</a:t>
            </a:r>
          </a:p>
          <a:p>
            <a:pPr marL="342900" lvl="0" indent="-342900">
              <a:buFont typeface="Aptos" panose="020B0004020202020204" pitchFamily="34" charset="0"/>
              <a:buChar char="•"/>
            </a:pPr>
            <a:r>
              <a:rPr lang="en-AU" sz="1400" kern="100" dirty="0">
                <a:effectLst/>
                <a:latin typeface="Aptos" panose="020B0004020202020204" pitchFamily="34" charset="0"/>
                <a:ea typeface="Aptos" panose="020B0004020202020204" pitchFamily="34" charset="0"/>
                <a:cs typeface="Times New Roman" panose="02020603050405020304" pitchFamily="18" charset="0"/>
              </a:rPr>
              <a:t>ensuring that its paid and volunteer staff are aware </a:t>
            </a:r>
            <a:br>
              <a:rPr lang="en-AU" sz="1400" kern="100" dirty="0">
                <a:effectLst/>
                <a:latin typeface="Aptos" panose="020B0004020202020204" pitchFamily="34" charset="0"/>
                <a:ea typeface="Aptos" panose="020B0004020202020204" pitchFamily="34" charset="0"/>
                <a:cs typeface="Times New Roman" panose="02020603050405020304" pitchFamily="18" charset="0"/>
              </a:rPr>
            </a:br>
            <a:r>
              <a:rPr lang="en-AU" sz="1400" kern="100" dirty="0">
                <a:effectLst/>
                <a:latin typeface="Aptos" panose="020B0004020202020204" pitchFamily="34" charset="0"/>
                <a:ea typeface="Aptos" panose="020B0004020202020204" pitchFamily="34" charset="0"/>
                <a:cs typeface="Times New Roman" panose="02020603050405020304" pitchFamily="18" charset="0"/>
              </a:rPr>
              <a:t>of the requirements under the </a:t>
            </a:r>
            <a:r>
              <a:rPr lang="en-AU" sz="1400" kern="100" dirty="0">
                <a:latin typeface="Aptos" panose="020B0004020202020204" pitchFamily="34" charset="0"/>
                <a:ea typeface="Aptos" panose="020B0004020202020204" pitchFamily="34" charset="0"/>
                <a:cs typeface="Times New Roman" panose="02020603050405020304" pitchFamily="18" charset="0"/>
              </a:rPr>
              <a:t>National Principles for </a:t>
            </a:r>
            <a:br>
              <a:rPr lang="en-AU" sz="1400" kern="100" dirty="0">
                <a:latin typeface="Aptos" panose="020B0004020202020204" pitchFamily="34" charset="0"/>
                <a:ea typeface="Aptos" panose="020B0004020202020204" pitchFamily="34" charset="0"/>
                <a:cs typeface="Times New Roman" panose="02020603050405020304" pitchFamily="18" charset="0"/>
              </a:rPr>
            </a:br>
            <a:r>
              <a:rPr lang="en-AU" sz="1400" kern="100" dirty="0">
                <a:latin typeface="Aptos" panose="020B0004020202020204" pitchFamily="34" charset="0"/>
                <a:ea typeface="Aptos" panose="020B0004020202020204" pitchFamily="34" charset="0"/>
                <a:cs typeface="Times New Roman" panose="02020603050405020304" pitchFamily="18" charset="0"/>
              </a:rPr>
              <a:t>Child Safe Organisations, </a:t>
            </a:r>
            <a:r>
              <a:rPr lang="en-AU" sz="1400" kern="100" dirty="0">
                <a:effectLst/>
                <a:latin typeface="Aptos" panose="020B0004020202020204" pitchFamily="34" charset="0"/>
                <a:ea typeface="Aptos" panose="020B0004020202020204" pitchFamily="34" charset="0"/>
                <a:cs typeface="Times New Roman" panose="02020603050405020304" pitchFamily="18" charset="0"/>
              </a:rPr>
              <a:t>relevant to the person’s </a:t>
            </a:r>
            <a:br>
              <a:rPr lang="en-AU" sz="1400" kern="100" dirty="0">
                <a:effectLst/>
                <a:latin typeface="Aptos" panose="020B0004020202020204" pitchFamily="34" charset="0"/>
                <a:ea typeface="Aptos" panose="020B0004020202020204" pitchFamily="34" charset="0"/>
                <a:cs typeface="Times New Roman" panose="02020603050405020304" pitchFamily="18" charset="0"/>
              </a:rPr>
            </a:br>
            <a:r>
              <a:rPr lang="en-AU" sz="1400" kern="100" dirty="0">
                <a:effectLst/>
                <a:latin typeface="Aptos" panose="020B0004020202020204" pitchFamily="34" charset="0"/>
                <a:ea typeface="Aptos" panose="020B0004020202020204" pitchFamily="34" charset="0"/>
                <a:cs typeface="Times New Roman" panose="02020603050405020304" pitchFamily="18" charset="0"/>
              </a:rPr>
              <a:t>role within the SEO.</a:t>
            </a:r>
          </a:p>
          <a:p>
            <a:pPr marL="308610" indent="-171450" algn="l">
              <a:spcBef>
                <a:spcPts val="0"/>
              </a:spcBef>
              <a:spcAft>
                <a:spcPts val="800"/>
              </a:spcAft>
              <a:buSzPct val="100000"/>
              <a:buFont typeface="Arial" panose="020B0604020202020204" pitchFamily="34" charset="0"/>
              <a:buChar char="•"/>
            </a:pPr>
            <a:endParaRPr lang="en-AU" sz="1100" i="0" dirty="0">
              <a:latin typeface="Proxima Nova"/>
            </a:endParaRPr>
          </a:p>
        </p:txBody>
      </p:sp>
      <p:pic>
        <p:nvPicPr>
          <p:cNvPr id="12" name="Picture 11" descr="tmpcf4v3wml.png"/>
          <p:cNvPicPr>
            <a:picLocks noChangeAspect="1"/>
          </p:cNvPicPr>
          <p:nvPr/>
        </p:nvPicPr>
        <p:blipFill>
          <a:blip r:embed="rId3"/>
          <a:stretch>
            <a:fillRect/>
          </a:stretch>
        </p:blipFill>
        <p:spPr>
          <a:xfrm>
            <a:off x="5951912" y="3171699"/>
            <a:ext cx="3021702" cy="1703141"/>
          </a:xfrm>
          <a:prstGeom prst="rect">
            <a:avLst/>
          </a:prstGeom>
        </p:spPr>
      </p:pic>
      <p:sp>
        <p:nvSpPr>
          <p:cNvPr id="13" name="Rectangle 12"/>
          <p:cNvSpPr/>
          <p:nvPr/>
        </p:nvSpPr>
        <p:spPr>
          <a:xfrm>
            <a:off x="4724400" y="3947070"/>
            <a:ext cx="4190999" cy="1524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extLst>
      <p:ext uri="{BB962C8B-B14F-4D97-AF65-F5344CB8AC3E}">
        <p14:creationId xmlns:p14="http://schemas.microsoft.com/office/powerpoint/2010/main" val="12604644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AU" b="1" dirty="0">
                <a:solidFill>
                  <a:srgbClr val="FFC000"/>
                </a:solidFill>
              </a:rPr>
              <a:t>Exchange student</a:t>
            </a:r>
            <a:endParaRPr sz="1800" dirty="0">
              <a:solidFill>
                <a:srgbClr val="FFC000"/>
              </a:solidFill>
            </a:endParaRPr>
          </a:p>
        </p:txBody>
      </p:sp>
      <p:sp>
        <p:nvSpPr>
          <p:cNvPr id="5" name="Rectangle 4"/>
          <p:cNvSpPr/>
          <p:nvPr/>
        </p:nvSpPr>
        <p:spPr>
          <a:xfrm>
            <a:off x="228600" y="1508670"/>
            <a:ext cx="8686800" cy="32004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a:off x="228600" y="1508670"/>
            <a:ext cx="8686800" cy="32004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defRPr sz="1100" b="0" i="0">
                <a:solidFill>
                  <a:srgbClr val="616161"/>
                </a:solidFill>
                <a:latin typeface="Proxima Nova"/>
              </a:defRPr>
            </a:pPr>
            <a:endParaRPr/>
          </a:p>
        </p:txBody>
      </p:sp>
      <p:sp>
        <p:nvSpPr>
          <p:cNvPr id="7" name="Rectangle 6"/>
          <p:cNvSpPr/>
          <p:nvPr/>
        </p:nvSpPr>
        <p:spPr>
          <a:xfrm>
            <a:off x="228600" y="1508670"/>
            <a:ext cx="8686800" cy="30480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ectangle 7"/>
          <p:cNvSpPr/>
          <p:nvPr/>
        </p:nvSpPr>
        <p:spPr>
          <a:xfrm>
            <a:off x="228600" y="1508670"/>
            <a:ext cx="4190999" cy="30480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170386" y="862554"/>
            <a:ext cx="5116509" cy="4054956"/>
          </a:xfrm>
          <a:prstGeom prst="rect">
            <a:avLst/>
          </a:prstGeom>
          <a:noFill/>
          <a:ln>
            <a:noFill/>
          </a:ln>
        </p:spPr>
        <p:txBody>
          <a:bodyPr wrap="square" lIns="190500" tIns="0" rIns="0" bIns="190500" anchor="t">
            <a:spAutoFit/>
          </a:bodyPr>
          <a:lstStyle/>
          <a:p>
            <a:r>
              <a:rPr lang="en-AU" sz="1600" kern="100" dirty="0">
                <a:effectLst/>
                <a:latin typeface="Aptos" panose="020B0004020202020204" pitchFamily="34" charset="0"/>
                <a:ea typeface="Aptos" panose="020B0004020202020204" pitchFamily="34" charset="0"/>
                <a:cs typeface="Times New Roman" panose="02020603050405020304" pitchFamily="18" charset="0"/>
              </a:rPr>
              <a:t>An exchange student is responsible for: </a:t>
            </a:r>
            <a:br>
              <a:rPr lang="en-AU" sz="1600" kern="100" dirty="0">
                <a:effectLst/>
                <a:latin typeface="Aptos" panose="020B0004020202020204" pitchFamily="34" charset="0"/>
                <a:ea typeface="Aptos" panose="020B0004020202020204" pitchFamily="34" charset="0"/>
                <a:cs typeface="Times New Roman" panose="02020603050405020304" pitchFamily="18" charset="0"/>
              </a:rPr>
            </a:br>
            <a:endParaRPr lang="en-AU" sz="16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buFont typeface="Aptos" panose="020B0004020202020204" pitchFamily="34" charset="0"/>
              <a:buChar char="•"/>
            </a:pPr>
            <a:r>
              <a:rPr lang="en-AU" sz="1600" kern="100" dirty="0">
                <a:effectLst/>
                <a:latin typeface="Aptos" panose="020B0004020202020204" pitchFamily="34" charset="0"/>
                <a:ea typeface="Aptos" panose="020B0004020202020204" pitchFamily="34" charset="0"/>
                <a:cs typeface="Times New Roman" panose="02020603050405020304" pitchFamily="18" charset="0"/>
              </a:rPr>
              <a:t>attending the appointed school full-time</a:t>
            </a:r>
          </a:p>
          <a:p>
            <a:pPr marL="342900" lvl="0" indent="-342900">
              <a:buFont typeface="Aptos" panose="020B0004020202020204" pitchFamily="34" charset="0"/>
              <a:buChar char="•"/>
            </a:pPr>
            <a:r>
              <a:rPr lang="en-AU" sz="1600" kern="100" dirty="0">
                <a:effectLst/>
                <a:latin typeface="Aptos" panose="020B0004020202020204" pitchFamily="34" charset="0"/>
                <a:ea typeface="Aptos" panose="020B0004020202020204" pitchFamily="34" charset="0"/>
                <a:cs typeface="Times New Roman" panose="02020603050405020304" pitchFamily="18" charset="0"/>
              </a:rPr>
              <a:t>behaving in an appropriate manner as agreed under the terms of the relevant student exchange program, complying with school codes of conduct, and abiding by the laws and visa requirements of the host country</a:t>
            </a:r>
          </a:p>
          <a:p>
            <a:pPr marL="342900" lvl="0" indent="-342900">
              <a:buFont typeface="Aptos" panose="020B0004020202020204" pitchFamily="34" charset="0"/>
              <a:buChar char="•"/>
            </a:pPr>
            <a:r>
              <a:rPr lang="en-AU" sz="1600" kern="100" dirty="0">
                <a:effectLst/>
                <a:latin typeface="Aptos" panose="020B0004020202020204" pitchFamily="34" charset="0"/>
                <a:ea typeface="Aptos" panose="020B0004020202020204" pitchFamily="34" charset="0"/>
                <a:cs typeface="Times New Roman" panose="02020603050405020304" pitchFamily="18" charset="0"/>
              </a:rPr>
              <a:t>leaving the host country on completion of the student exchange program or the expiration of any relevant student visa</a:t>
            </a:r>
          </a:p>
          <a:p>
            <a:pPr marL="342900" lvl="0" indent="-342900">
              <a:buFont typeface="Aptos" panose="020B0004020202020204" pitchFamily="34" charset="0"/>
              <a:buChar char="•"/>
            </a:pPr>
            <a:r>
              <a:rPr lang="en-AU" sz="1600" kern="100" dirty="0">
                <a:effectLst/>
                <a:latin typeface="Aptos" panose="020B0004020202020204" pitchFamily="34" charset="0"/>
                <a:ea typeface="Aptos" panose="020B0004020202020204" pitchFamily="34" charset="0"/>
                <a:cs typeface="Times New Roman" panose="02020603050405020304" pitchFamily="18" charset="0"/>
              </a:rPr>
              <a:t>leaving the host country earlier if circumstances develop such that the SEO believes that the student’s participation in the program is no longer appropriate.</a:t>
            </a:r>
          </a:p>
          <a:p>
            <a:pPr marL="308610" indent="-171450" algn="l">
              <a:spcBef>
                <a:spcPts val="0"/>
              </a:spcBef>
              <a:spcAft>
                <a:spcPts val="800"/>
              </a:spcAft>
              <a:buSzPct val="100000"/>
              <a:buFont typeface="Arial" panose="020B0604020202020204" pitchFamily="34" charset="0"/>
              <a:buChar char="•"/>
            </a:pPr>
            <a:endParaRPr lang="en-AU" sz="1100" i="0" dirty="0">
              <a:latin typeface="Proxima Nova"/>
            </a:endParaRPr>
          </a:p>
        </p:txBody>
      </p:sp>
      <p:sp>
        <p:nvSpPr>
          <p:cNvPr id="13" name="Rectangle 12"/>
          <p:cNvSpPr/>
          <p:nvPr/>
        </p:nvSpPr>
        <p:spPr>
          <a:xfrm>
            <a:off x="4724400" y="3947070"/>
            <a:ext cx="4190999" cy="1524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3" name="Picture 2" descr="tmpk9n7obdz.png">
            <a:extLst>
              <a:ext uri="{FF2B5EF4-FFF2-40B4-BE49-F238E27FC236}">
                <a16:creationId xmlns:a16="http://schemas.microsoft.com/office/drawing/2014/main" id="{39FF39A5-DB60-51E6-DB12-0AF0EE59B2F3}"/>
              </a:ext>
            </a:extLst>
          </p:cNvPr>
          <p:cNvPicPr>
            <a:picLocks noChangeAspect="1"/>
          </p:cNvPicPr>
          <p:nvPr/>
        </p:nvPicPr>
        <p:blipFill>
          <a:blip r:embed="rId3"/>
          <a:stretch>
            <a:fillRect/>
          </a:stretch>
        </p:blipFill>
        <p:spPr>
          <a:xfrm>
            <a:off x="5839333" y="2945925"/>
            <a:ext cx="2992967" cy="1686945"/>
          </a:xfrm>
          <a:prstGeom prst="rect">
            <a:avLst/>
          </a:prstGeom>
        </p:spPr>
      </p:pic>
    </p:spTree>
    <p:extLst>
      <p:ext uri="{BB962C8B-B14F-4D97-AF65-F5344CB8AC3E}">
        <p14:creationId xmlns:p14="http://schemas.microsoft.com/office/powerpoint/2010/main" val="30770106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AU" b="1" dirty="0">
                <a:solidFill>
                  <a:srgbClr val="FFC000"/>
                </a:solidFill>
              </a:rPr>
              <a:t>The Australian Government</a:t>
            </a:r>
            <a:endParaRPr sz="1800" dirty="0">
              <a:solidFill>
                <a:srgbClr val="FFC000"/>
              </a:solidFill>
            </a:endParaRPr>
          </a:p>
        </p:txBody>
      </p:sp>
      <p:sp>
        <p:nvSpPr>
          <p:cNvPr id="5" name="Rectangle 4"/>
          <p:cNvSpPr/>
          <p:nvPr/>
        </p:nvSpPr>
        <p:spPr>
          <a:xfrm>
            <a:off x="228600" y="1508670"/>
            <a:ext cx="8686800" cy="32004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a:off x="228600" y="1508670"/>
            <a:ext cx="8686800" cy="32004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defRPr sz="1100" b="0" i="0">
                <a:solidFill>
                  <a:srgbClr val="616161"/>
                </a:solidFill>
                <a:latin typeface="Proxima Nova"/>
              </a:defRPr>
            </a:pPr>
            <a:endParaRPr/>
          </a:p>
        </p:txBody>
      </p:sp>
      <p:sp>
        <p:nvSpPr>
          <p:cNvPr id="7" name="Rectangle 6"/>
          <p:cNvSpPr/>
          <p:nvPr/>
        </p:nvSpPr>
        <p:spPr>
          <a:xfrm>
            <a:off x="228600" y="1508670"/>
            <a:ext cx="8686800" cy="30480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ectangle 7"/>
          <p:cNvSpPr/>
          <p:nvPr/>
        </p:nvSpPr>
        <p:spPr>
          <a:xfrm>
            <a:off x="228600" y="1508670"/>
            <a:ext cx="4190999" cy="30480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170386" y="862554"/>
            <a:ext cx="5116509" cy="2577629"/>
          </a:xfrm>
          <a:prstGeom prst="rect">
            <a:avLst/>
          </a:prstGeom>
          <a:noFill/>
          <a:ln>
            <a:noFill/>
          </a:ln>
        </p:spPr>
        <p:txBody>
          <a:bodyPr wrap="square" lIns="190500" tIns="0" rIns="0" bIns="190500" anchor="t">
            <a:spAutoFit/>
          </a:bodyPr>
          <a:lstStyle/>
          <a:p>
            <a:r>
              <a:rPr lang="en-AU" sz="1600" kern="100" dirty="0">
                <a:effectLst/>
                <a:latin typeface="Aptos" panose="020B0004020202020204" pitchFamily="34" charset="0"/>
                <a:ea typeface="Aptos" panose="020B0004020202020204" pitchFamily="34" charset="0"/>
                <a:cs typeface="Times New Roman" panose="02020603050405020304" pitchFamily="18" charset="0"/>
              </a:rPr>
              <a:t>The Australian Government is responsible for:</a:t>
            </a:r>
          </a:p>
          <a:p>
            <a:endParaRPr lang="en-AU" sz="16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buFont typeface="Aptos" panose="020B0004020202020204" pitchFamily="34" charset="0"/>
              <a:buChar char="•"/>
            </a:pPr>
            <a:r>
              <a:rPr lang="en-AU" sz="1600" kern="100" dirty="0">
                <a:effectLst/>
                <a:latin typeface="Aptos" panose="020B0004020202020204" pitchFamily="34" charset="0"/>
                <a:ea typeface="Aptos" panose="020B0004020202020204" pitchFamily="34" charset="0"/>
                <a:cs typeface="Times New Roman" panose="02020603050405020304" pitchFamily="18" charset="0"/>
              </a:rPr>
              <a:t>advising on immigration, health regulations and overseas travel safety issues</a:t>
            </a:r>
          </a:p>
          <a:p>
            <a:pPr marL="342900" lvl="0" indent="-342900">
              <a:buFont typeface="Aptos" panose="020B0004020202020204" pitchFamily="34" charset="0"/>
              <a:buChar char="•"/>
            </a:pPr>
            <a:r>
              <a:rPr lang="en-AU" sz="1600" kern="100" dirty="0">
                <a:effectLst/>
                <a:latin typeface="Aptos" panose="020B0004020202020204" pitchFamily="34" charset="0"/>
                <a:ea typeface="Aptos" panose="020B0004020202020204" pitchFamily="34" charset="0"/>
                <a:cs typeface="Times New Roman" panose="02020603050405020304" pitchFamily="18" charset="0"/>
              </a:rPr>
              <a:t>issuing designated student visas for inbound exchange students</a:t>
            </a:r>
          </a:p>
          <a:p>
            <a:pPr marL="342900" lvl="0" indent="-342900">
              <a:buFont typeface="Aptos" panose="020B0004020202020204" pitchFamily="34" charset="0"/>
              <a:buChar char="•"/>
            </a:pPr>
            <a:r>
              <a:rPr lang="en-AU" sz="1600" kern="100" dirty="0">
                <a:effectLst/>
                <a:latin typeface="Aptos" panose="020B0004020202020204" pitchFamily="34" charset="0"/>
                <a:ea typeface="Aptos" panose="020B0004020202020204" pitchFamily="34" charset="0"/>
                <a:cs typeface="Times New Roman" panose="02020603050405020304" pitchFamily="18" charset="0"/>
              </a:rPr>
              <a:t>registering travel arrangements for outbound students through the Department of Foreign Affairs and Trade.</a:t>
            </a:r>
          </a:p>
          <a:p>
            <a:pPr marL="308610" indent="-171450" algn="l">
              <a:spcBef>
                <a:spcPts val="0"/>
              </a:spcBef>
              <a:spcAft>
                <a:spcPts val="800"/>
              </a:spcAft>
              <a:buSzPct val="100000"/>
              <a:buFont typeface="Arial" panose="020B0604020202020204" pitchFamily="34" charset="0"/>
              <a:buChar char="•"/>
            </a:pPr>
            <a:endParaRPr lang="en-AU" sz="1100" i="0" dirty="0">
              <a:latin typeface="Proxima Nova"/>
            </a:endParaRPr>
          </a:p>
        </p:txBody>
      </p:sp>
      <p:pic>
        <p:nvPicPr>
          <p:cNvPr id="12" name="Picture 11" descr="tmpcf4v3wml.png"/>
          <p:cNvPicPr>
            <a:picLocks noChangeAspect="1"/>
          </p:cNvPicPr>
          <p:nvPr/>
        </p:nvPicPr>
        <p:blipFill>
          <a:blip r:embed="rId3"/>
          <a:stretch>
            <a:fillRect/>
          </a:stretch>
        </p:blipFill>
        <p:spPr>
          <a:xfrm>
            <a:off x="5810598" y="3005929"/>
            <a:ext cx="3021702" cy="1703141"/>
          </a:xfrm>
          <a:prstGeom prst="rect">
            <a:avLst/>
          </a:prstGeom>
        </p:spPr>
      </p:pic>
      <p:sp>
        <p:nvSpPr>
          <p:cNvPr id="13" name="Rectangle 12"/>
          <p:cNvSpPr/>
          <p:nvPr/>
        </p:nvSpPr>
        <p:spPr>
          <a:xfrm>
            <a:off x="4724400" y="3947070"/>
            <a:ext cx="4190999" cy="1524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extLst>
      <p:ext uri="{BB962C8B-B14F-4D97-AF65-F5344CB8AC3E}">
        <p14:creationId xmlns:p14="http://schemas.microsoft.com/office/powerpoint/2010/main" val="27023382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AU" b="1" dirty="0">
                <a:solidFill>
                  <a:srgbClr val="FFC000"/>
                </a:solidFill>
              </a:rPr>
              <a:t>Working with Children Clearances</a:t>
            </a:r>
            <a:endParaRPr sz="1800" dirty="0">
              <a:solidFill>
                <a:srgbClr val="FFC000"/>
              </a:solidFill>
            </a:endParaRPr>
          </a:p>
        </p:txBody>
      </p:sp>
      <p:sp>
        <p:nvSpPr>
          <p:cNvPr id="5" name="Rectangle 4"/>
          <p:cNvSpPr/>
          <p:nvPr/>
        </p:nvSpPr>
        <p:spPr>
          <a:xfrm>
            <a:off x="228600" y="1508670"/>
            <a:ext cx="8686800" cy="32004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a:off x="228600" y="1508670"/>
            <a:ext cx="8686800" cy="32004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defRPr sz="1100" b="0" i="0">
                <a:solidFill>
                  <a:srgbClr val="616161"/>
                </a:solidFill>
                <a:latin typeface="Proxima Nova"/>
              </a:defRPr>
            </a:pPr>
            <a:endParaRPr/>
          </a:p>
        </p:txBody>
      </p:sp>
      <p:sp>
        <p:nvSpPr>
          <p:cNvPr id="7" name="Rectangle 6"/>
          <p:cNvSpPr/>
          <p:nvPr/>
        </p:nvSpPr>
        <p:spPr>
          <a:xfrm>
            <a:off x="7459082" y="3236616"/>
            <a:ext cx="1456317" cy="1320053"/>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ectangle 7"/>
          <p:cNvSpPr/>
          <p:nvPr/>
        </p:nvSpPr>
        <p:spPr>
          <a:xfrm>
            <a:off x="228600" y="1508670"/>
            <a:ext cx="4190999" cy="30480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170386" y="862554"/>
            <a:ext cx="5116509" cy="3962623"/>
          </a:xfrm>
          <a:prstGeom prst="rect">
            <a:avLst/>
          </a:prstGeom>
          <a:noFill/>
          <a:ln>
            <a:noFill/>
          </a:ln>
        </p:spPr>
        <p:txBody>
          <a:bodyPr wrap="square" lIns="190500" tIns="0" rIns="0" bIns="190500" anchor="t">
            <a:spAutoFit/>
          </a:bodyPr>
          <a:lstStyle/>
          <a:p>
            <a:r>
              <a:rPr lang="en-AU" sz="1800" kern="100" dirty="0">
                <a:effectLst/>
                <a:latin typeface="Aptos" panose="020B0004020202020204" pitchFamily="34" charset="0"/>
                <a:ea typeface="Aptos" panose="020B0004020202020204" pitchFamily="34" charset="0"/>
                <a:cs typeface="Times New Roman" panose="02020603050405020304" pitchFamily="18" charset="0"/>
              </a:rPr>
              <a:t>The Working with Children Check is a screening process for assessing or re-assessing people who work with or care for children in Western Australia. It involves a detailed look at the criminal history and relevant professional conduct findings of applicants to ensure the protection of children from sexual or physical harm.</a:t>
            </a:r>
          </a:p>
          <a:p>
            <a:r>
              <a:rPr lang="en-AU" sz="1800" kern="100" dirty="0">
                <a:effectLst/>
                <a:latin typeface="Aptos" panose="020B0004020202020204" pitchFamily="34" charset="0"/>
                <a:ea typeface="Aptos" panose="020B0004020202020204" pitchFamily="34" charset="0"/>
                <a:cs typeface="Times New Roman" panose="02020603050405020304" pitchFamily="18" charset="0"/>
              </a:rPr>
              <a:t> </a:t>
            </a:r>
          </a:p>
          <a:p>
            <a:r>
              <a:rPr lang="en-AU" sz="1800" kern="100" dirty="0">
                <a:effectLst/>
                <a:latin typeface="Aptos" panose="020B0004020202020204" pitchFamily="34" charset="0"/>
                <a:ea typeface="Aptos" panose="020B0004020202020204" pitchFamily="34" charset="0"/>
                <a:cs typeface="Times New Roman" panose="02020603050405020304" pitchFamily="18" charset="0"/>
              </a:rPr>
              <a:t>An SEO must ensure all its officers, employees and volunteers working with children or with access to exchange students’ personal records or information in Western Australia have a Working with Children Check clearance. </a:t>
            </a:r>
          </a:p>
          <a:p>
            <a:pPr marL="308610" indent="-171450" algn="l">
              <a:spcBef>
                <a:spcPts val="0"/>
              </a:spcBef>
              <a:spcAft>
                <a:spcPts val="800"/>
              </a:spcAft>
              <a:buSzPct val="100000"/>
              <a:buFont typeface="Arial" panose="020B0604020202020204" pitchFamily="34" charset="0"/>
              <a:buChar char="•"/>
            </a:pPr>
            <a:endParaRPr lang="en-AU" sz="1100" i="0" dirty="0">
              <a:latin typeface="Proxima Nova"/>
            </a:endParaRPr>
          </a:p>
        </p:txBody>
      </p:sp>
      <p:sp>
        <p:nvSpPr>
          <p:cNvPr id="13" name="Rectangle 12"/>
          <p:cNvSpPr/>
          <p:nvPr/>
        </p:nvSpPr>
        <p:spPr>
          <a:xfrm>
            <a:off x="4724400" y="3947070"/>
            <a:ext cx="4190999" cy="1524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2050" name="Picture 2" descr="Working with Children Check">
            <a:extLst>
              <a:ext uri="{FF2B5EF4-FFF2-40B4-BE49-F238E27FC236}">
                <a16:creationId xmlns:a16="http://schemas.microsoft.com/office/drawing/2014/main" id="{BE868173-CCB0-9256-F031-B4C72084BC1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54116" y="2843865"/>
            <a:ext cx="3619498" cy="18097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43980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81612E-C86F-A207-6C7A-6BD1426D517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F0AE860-52A9-6407-B2EB-B6E650EF46A0}"/>
              </a:ext>
            </a:extLst>
          </p:cNvPr>
          <p:cNvSpPr>
            <a:spLocks noGrp="1"/>
          </p:cNvSpPr>
          <p:nvPr>
            <p:ph type="title"/>
          </p:nvPr>
        </p:nvSpPr>
        <p:spPr/>
        <p:txBody>
          <a:bodyPr>
            <a:normAutofit/>
          </a:bodyPr>
          <a:lstStyle/>
          <a:p>
            <a:r>
              <a:rPr lang="en-AU" b="1" dirty="0">
                <a:solidFill>
                  <a:srgbClr val="FFC000"/>
                </a:solidFill>
              </a:rPr>
              <a:t>Working with Children Clearances (continued)</a:t>
            </a:r>
            <a:endParaRPr sz="1800" dirty="0">
              <a:solidFill>
                <a:srgbClr val="FFC000"/>
              </a:solidFill>
            </a:endParaRPr>
          </a:p>
        </p:txBody>
      </p:sp>
      <p:sp>
        <p:nvSpPr>
          <p:cNvPr id="5" name="Rectangle 4">
            <a:extLst>
              <a:ext uri="{FF2B5EF4-FFF2-40B4-BE49-F238E27FC236}">
                <a16:creationId xmlns:a16="http://schemas.microsoft.com/office/drawing/2014/main" id="{7EB524D9-A566-123B-DD53-36F6010F77A0}"/>
              </a:ext>
            </a:extLst>
          </p:cNvPr>
          <p:cNvSpPr/>
          <p:nvPr/>
        </p:nvSpPr>
        <p:spPr>
          <a:xfrm>
            <a:off x="228600" y="1508670"/>
            <a:ext cx="8686800" cy="32004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a:extLst>
              <a:ext uri="{FF2B5EF4-FFF2-40B4-BE49-F238E27FC236}">
                <a16:creationId xmlns:a16="http://schemas.microsoft.com/office/drawing/2014/main" id="{7A18B528-3D1D-C269-8BC7-17887229F1B9}"/>
              </a:ext>
            </a:extLst>
          </p:cNvPr>
          <p:cNvSpPr/>
          <p:nvPr/>
        </p:nvSpPr>
        <p:spPr>
          <a:xfrm>
            <a:off x="228600" y="1508670"/>
            <a:ext cx="8686800" cy="32004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defRPr sz="1100" b="0" i="0">
                <a:solidFill>
                  <a:srgbClr val="616161"/>
                </a:solidFill>
                <a:latin typeface="Proxima Nova"/>
              </a:defRPr>
            </a:pPr>
            <a:endParaRPr/>
          </a:p>
        </p:txBody>
      </p:sp>
      <p:sp>
        <p:nvSpPr>
          <p:cNvPr id="7" name="Rectangle 6">
            <a:extLst>
              <a:ext uri="{FF2B5EF4-FFF2-40B4-BE49-F238E27FC236}">
                <a16:creationId xmlns:a16="http://schemas.microsoft.com/office/drawing/2014/main" id="{89E78284-EBBD-44B6-6799-E23165CBDD6A}"/>
              </a:ext>
            </a:extLst>
          </p:cNvPr>
          <p:cNvSpPr/>
          <p:nvPr/>
        </p:nvSpPr>
        <p:spPr>
          <a:xfrm>
            <a:off x="7459082" y="3236616"/>
            <a:ext cx="1456317" cy="1320053"/>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ectangle 7">
            <a:extLst>
              <a:ext uri="{FF2B5EF4-FFF2-40B4-BE49-F238E27FC236}">
                <a16:creationId xmlns:a16="http://schemas.microsoft.com/office/drawing/2014/main" id="{C0C360B3-080A-EDFB-2116-967D69429361}"/>
              </a:ext>
            </a:extLst>
          </p:cNvPr>
          <p:cNvSpPr/>
          <p:nvPr/>
        </p:nvSpPr>
        <p:spPr>
          <a:xfrm>
            <a:off x="228600" y="1508670"/>
            <a:ext cx="4190999" cy="30480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a:extLst>
              <a:ext uri="{FF2B5EF4-FFF2-40B4-BE49-F238E27FC236}">
                <a16:creationId xmlns:a16="http://schemas.microsoft.com/office/drawing/2014/main" id="{B7291DB2-6B66-C413-4D5B-4AE62D3DC07A}"/>
              </a:ext>
            </a:extLst>
          </p:cNvPr>
          <p:cNvSpPr txBox="1"/>
          <p:nvPr/>
        </p:nvSpPr>
        <p:spPr>
          <a:xfrm>
            <a:off x="170386" y="862554"/>
            <a:ext cx="5116509" cy="2577629"/>
          </a:xfrm>
          <a:prstGeom prst="rect">
            <a:avLst/>
          </a:prstGeom>
          <a:noFill/>
          <a:ln>
            <a:noFill/>
          </a:ln>
        </p:spPr>
        <p:txBody>
          <a:bodyPr wrap="square" lIns="190500" tIns="0" rIns="0" bIns="190500" anchor="t">
            <a:spAutoFit/>
          </a:bodyPr>
          <a:lstStyle/>
          <a:p>
            <a:r>
              <a:rPr lang="en-AU" kern="100" dirty="0">
                <a:latin typeface="Aptos" panose="020B0004020202020204" pitchFamily="34" charset="0"/>
                <a:ea typeface="Aptos" panose="020B0004020202020204" pitchFamily="34" charset="0"/>
                <a:cs typeface="Times New Roman" panose="02020603050405020304" pitchFamily="18" charset="0"/>
              </a:rPr>
              <a:t>The check looks at a few different elements to determine if an individual is permitted to do child-related work in Western Australia, including:</a:t>
            </a:r>
          </a:p>
          <a:p>
            <a:pPr marL="342900" lvl="0" indent="-342900">
              <a:buFont typeface="Aptos" panose="020B0004020202020204" pitchFamily="34" charset="0"/>
              <a:buChar char="•"/>
            </a:pPr>
            <a:r>
              <a:rPr lang="en-AU" kern="100" dirty="0">
                <a:latin typeface="Aptos" panose="020B0004020202020204" pitchFamily="34" charset="0"/>
                <a:ea typeface="Aptos" panose="020B0004020202020204" pitchFamily="34" charset="0"/>
                <a:cs typeface="Times New Roman" panose="02020603050405020304" pitchFamily="18" charset="0"/>
              </a:rPr>
              <a:t>criminal record in all Australian states and territories across your lifetime – including serious sexual, violent and drug offences you have previously been charged with, regardless of the outcome of those charges</a:t>
            </a:r>
          </a:p>
          <a:p>
            <a:pPr marL="308610" indent="-171450" algn="l">
              <a:spcBef>
                <a:spcPts val="0"/>
              </a:spcBef>
              <a:spcAft>
                <a:spcPts val="800"/>
              </a:spcAft>
              <a:buSzPct val="100000"/>
              <a:buFont typeface="Arial" panose="020B0604020202020204" pitchFamily="34" charset="0"/>
              <a:buChar char="•"/>
            </a:pPr>
            <a:endParaRPr lang="en-AU" sz="1100" i="0" dirty="0">
              <a:latin typeface="Proxima Nova"/>
            </a:endParaRPr>
          </a:p>
        </p:txBody>
      </p:sp>
      <p:sp>
        <p:nvSpPr>
          <p:cNvPr id="13" name="Rectangle 12">
            <a:extLst>
              <a:ext uri="{FF2B5EF4-FFF2-40B4-BE49-F238E27FC236}">
                <a16:creationId xmlns:a16="http://schemas.microsoft.com/office/drawing/2014/main" id="{D8CD819F-52F8-56CC-D6AB-9FC1644F9867}"/>
              </a:ext>
            </a:extLst>
          </p:cNvPr>
          <p:cNvSpPr/>
          <p:nvPr/>
        </p:nvSpPr>
        <p:spPr>
          <a:xfrm>
            <a:off x="4724400" y="3947070"/>
            <a:ext cx="4190999" cy="1524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2050" name="Picture 2" descr="Working with Children Check">
            <a:extLst>
              <a:ext uri="{FF2B5EF4-FFF2-40B4-BE49-F238E27FC236}">
                <a16:creationId xmlns:a16="http://schemas.microsoft.com/office/drawing/2014/main" id="{7B5C71EE-5430-787B-F6D1-E5DD3FDC4F2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54116" y="2843865"/>
            <a:ext cx="3619498" cy="18097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687151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2996B3-B11D-B25C-1CB3-173E4838E68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B96AC6E-93FF-F784-6CE8-C8BD3FC45FEB}"/>
              </a:ext>
            </a:extLst>
          </p:cNvPr>
          <p:cNvSpPr>
            <a:spLocks noGrp="1"/>
          </p:cNvSpPr>
          <p:nvPr>
            <p:ph type="title"/>
          </p:nvPr>
        </p:nvSpPr>
        <p:spPr/>
        <p:txBody>
          <a:bodyPr>
            <a:normAutofit/>
          </a:bodyPr>
          <a:lstStyle/>
          <a:p>
            <a:r>
              <a:rPr lang="en-AU" b="1" dirty="0">
                <a:solidFill>
                  <a:srgbClr val="FFC000"/>
                </a:solidFill>
              </a:rPr>
              <a:t>Working with Children Clearances (continued)</a:t>
            </a:r>
            <a:endParaRPr sz="1800" dirty="0">
              <a:solidFill>
                <a:srgbClr val="FFC000"/>
              </a:solidFill>
            </a:endParaRPr>
          </a:p>
        </p:txBody>
      </p:sp>
      <p:sp>
        <p:nvSpPr>
          <p:cNvPr id="5" name="Rectangle 4">
            <a:extLst>
              <a:ext uri="{FF2B5EF4-FFF2-40B4-BE49-F238E27FC236}">
                <a16:creationId xmlns:a16="http://schemas.microsoft.com/office/drawing/2014/main" id="{A1A8D57B-ABF4-6E8F-B3E6-BD07BB37D1BF}"/>
              </a:ext>
            </a:extLst>
          </p:cNvPr>
          <p:cNvSpPr/>
          <p:nvPr/>
        </p:nvSpPr>
        <p:spPr>
          <a:xfrm>
            <a:off x="228600" y="1508670"/>
            <a:ext cx="8686800" cy="32004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a:extLst>
              <a:ext uri="{FF2B5EF4-FFF2-40B4-BE49-F238E27FC236}">
                <a16:creationId xmlns:a16="http://schemas.microsoft.com/office/drawing/2014/main" id="{3BD3AE62-D2BC-E632-581C-3638FB57BB8E}"/>
              </a:ext>
            </a:extLst>
          </p:cNvPr>
          <p:cNvSpPr/>
          <p:nvPr/>
        </p:nvSpPr>
        <p:spPr>
          <a:xfrm>
            <a:off x="228600" y="1508670"/>
            <a:ext cx="8686800" cy="32004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defRPr sz="1100" b="0" i="0">
                <a:solidFill>
                  <a:srgbClr val="616161"/>
                </a:solidFill>
                <a:latin typeface="Proxima Nova"/>
              </a:defRPr>
            </a:pPr>
            <a:endParaRPr/>
          </a:p>
        </p:txBody>
      </p:sp>
      <p:sp>
        <p:nvSpPr>
          <p:cNvPr id="7" name="Rectangle 6">
            <a:extLst>
              <a:ext uri="{FF2B5EF4-FFF2-40B4-BE49-F238E27FC236}">
                <a16:creationId xmlns:a16="http://schemas.microsoft.com/office/drawing/2014/main" id="{CFE505FF-E941-5B07-76DE-6BBD5F9F3071}"/>
              </a:ext>
            </a:extLst>
          </p:cNvPr>
          <p:cNvSpPr/>
          <p:nvPr/>
        </p:nvSpPr>
        <p:spPr>
          <a:xfrm>
            <a:off x="7459082" y="3236616"/>
            <a:ext cx="1456317" cy="1320053"/>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ectangle 7">
            <a:extLst>
              <a:ext uri="{FF2B5EF4-FFF2-40B4-BE49-F238E27FC236}">
                <a16:creationId xmlns:a16="http://schemas.microsoft.com/office/drawing/2014/main" id="{C0B2F920-18BE-E2EF-D973-D6F4209E146C}"/>
              </a:ext>
            </a:extLst>
          </p:cNvPr>
          <p:cNvSpPr/>
          <p:nvPr/>
        </p:nvSpPr>
        <p:spPr>
          <a:xfrm>
            <a:off x="228600" y="1508670"/>
            <a:ext cx="4190999" cy="30480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a:extLst>
              <a:ext uri="{FF2B5EF4-FFF2-40B4-BE49-F238E27FC236}">
                <a16:creationId xmlns:a16="http://schemas.microsoft.com/office/drawing/2014/main" id="{8F2493DA-22FD-9DF3-C68B-D2088CFBE531}"/>
              </a:ext>
            </a:extLst>
          </p:cNvPr>
          <p:cNvSpPr txBox="1"/>
          <p:nvPr/>
        </p:nvSpPr>
        <p:spPr>
          <a:xfrm>
            <a:off x="170386" y="862554"/>
            <a:ext cx="5116509" cy="4239622"/>
          </a:xfrm>
          <a:prstGeom prst="rect">
            <a:avLst/>
          </a:prstGeom>
          <a:noFill/>
          <a:ln>
            <a:noFill/>
          </a:ln>
        </p:spPr>
        <p:txBody>
          <a:bodyPr wrap="square" lIns="190500" tIns="0" rIns="0" bIns="190500" anchor="t">
            <a:spAutoFit/>
          </a:bodyPr>
          <a:lstStyle/>
          <a:p>
            <a:r>
              <a:rPr lang="en-AU" kern="100" dirty="0">
                <a:latin typeface="Aptos" panose="020B0004020202020204" pitchFamily="34" charset="0"/>
                <a:ea typeface="Aptos" panose="020B0004020202020204" pitchFamily="34" charset="0"/>
                <a:cs typeface="Times New Roman" panose="02020603050405020304" pitchFamily="18" charset="0"/>
              </a:rPr>
              <a:t>A WWC Check is a criminal record screening assessment designed to:</a:t>
            </a:r>
          </a:p>
          <a:p>
            <a:pPr marL="285750" indent="-285750">
              <a:buFont typeface="Arial" panose="020B0604020202020204" pitchFamily="34" charset="0"/>
              <a:buChar char="•"/>
            </a:pPr>
            <a:r>
              <a:rPr lang="en-AU" kern="100" dirty="0">
                <a:latin typeface="Aptos" panose="020B0004020202020204" pitchFamily="34" charset="0"/>
                <a:ea typeface="Aptos" panose="020B0004020202020204" pitchFamily="34" charset="0"/>
                <a:cs typeface="Times New Roman" panose="02020603050405020304" pitchFamily="18" charset="0"/>
              </a:rPr>
              <a:t>Help protect children from sexual and other serious harm</a:t>
            </a:r>
          </a:p>
          <a:p>
            <a:pPr marL="285750" indent="-285750">
              <a:buFont typeface="Arial" panose="020B0604020202020204" pitchFamily="34" charset="0"/>
              <a:buChar char="•"/>
            </a:pPr>
            <a:r>
              <a:rPr lang="en-AU" kern="100" dirty="0">
                <a:latin typeface="Aptos" panose="020B0004020202020204" pitchFamily="34" charset="0"/>
                <a:ea typeface="Aptos" panose="020B0004020202020204" pitchFamily="34" charset="0"/>
                <a:cs typeface="Times New Roman" panose="02020603050405020304" pitchFamily="18" charset="0"/>
              </a:rPr>
              <a:t>Assess whether a person poses an unacceptable risk to children</a:t>
            </a:r>
          </a:p>
          <a:p>
            <a:br>
              <a:rPr lang="en-AU" kern="100" dirty="0">
                <a:latin typeface="Aptos" panose="020B0004020202020204" pitchFamily="34" charset="0"/>
                <a:ea typeface="Aptos" panose="020B0004020202020204" pitchFamily="34" charset="0"/>
                <a:cs typeface="Times New Roman" panose="02020603050405020304" pitchFamily="18" charset="0"/>
              </a:rPr>
            </a:br>
            <a:r>
              <a:rPr lang="en-AU" kern="100" dirty="0">
                <a:latin typeface="Aptos" panose="020B0004020202020204" pitchFamily="34" charset="0"/>
                <a:ea typeface="Aptos" panose="020B0004020202020204" pitchFamily="34" charset="0"/>
                <a:cs typeface="Times New Roman" panose="02020603050405020304" pitchFamily="18" charset="0"/>
              </a:rPr>
              <a:t>Issue either:</a:t>
            </a:r>
          </a:p>
          <a:p>
            <a:pPr marL="285750" indent="-285750">
              <a:buFont typeface="Arial" panose="020B0604020202020204" pitchFamily="34" charset="0"/>
              <a:buChar char="•"/>
            </a:pPr>
            <a:r>
              <a:rPr lang="en-AU" kern="100" dirty="0">
                <a:latin typeface="Aptos" panose="020B0004020202020204" pitchFamily="34" charset="0"/>
                <a:ea typeface="Aptos" panose="020B0004020202020204" pitchFamily="34" charset="0"/>
                <a:cs typeface="Times New Roman" panose="02020603050405020304" pitchFamily="18" charset="0"/>
              </a:rPr>
              <a:t>A WWC Card (valid for 3 years), or</a:t>
            </a:r>
          </a:p>
          <a:p>
            <a:pPr marL="285750" indent="-285750">
              <a:buFont typeface="Arial" panose="020B0604020202020204" pitchFamily="34" charset="0"/>
              <a:buChar char="•"/>
            </a:pPr>
            <a:r>
              <a:rPr lang="en-AU" kern="100" dirty="0">
                <a:latin typeface="Aptos" panose="020B0004020202020204" pitchFamily="34" charset="0"/>
                <a:ea typeface="Aptos" panose="020B0004020202020204" pitchFamily="34" charset="0"/>
                <a:cs typeface="Times New Roman" panose="02020603050405020304" pitchFamily="18" charset="0"/>
              </a:rPr>
              <a:t>A Negative Notice / Interim Negative Notice</a:t>
            </a:r>
          </a:p>
          <a:p>
            <a:br>
              <a:rPr lang="en-AU" kern="100" dirty="0">
                <a:latin typeface="Aptos" panose="020B0004020202020204" pitchFamily="34" charset="0"/>
                <a:ea typeface="Aptos" panose="020B0004020202020204" pitchFamily="34" charset="0"/>
                <a:cs typeface="Times New Roman" panose="02020603050405020304" pitchFamily="18" charset="0"/>
              </a:rPr>
            </a:br>
            <a:r>
              <a:rPr lang="en-AU" kern="100" dirty="0">
                <a:latin typeface="Aptos" panose="020B0004020202020204" pitchFamily="34" charset="0"/>
                <a:ea typeface="Aptos" panose="020B0004020202020204" pitchFamily="34" charset="0"/>
                <a:cs typeface="Times New Roman" panose="02020603050405020304" pitchFamily="18" charset="0"/>
              </a:rPr>
              <a:t>The WWC Check is different from a standard National Police Check — it includes ongoing monitoring of relevant criminal records.</a:t>
            </a:r>
          </a:p>
          <a:p>
            <a:pPr marL="308610" indent="-171450" algn="l">
              <a:spcBef>
                <a:spcPts val="0"/>
              </a:spcBef>
              <a:spcAft>
                <a:spcPts val="800"/>
              </a:spcAft>
              <a:buSzPct val="100000"/>
              <a:buFont typeface="Arial" panose="020B0604020202020204" pitchFamily="34" charset="0"/>
              <a:buChar char="•"/>
            </a:pPr>
            <a:endParaRPr lang="en-AU" sz="1100" i="0" dirty="0">
              <a:latin typeface="Proxima Nova"/>
            </a:endParaRPr>
          </a:p>
        </p:txBody>
      </p:sp>
      <p:sp>
        <p:nvSpPr>
          <p:cNvPr id="13" name="Rectangle 12">
            <a:extLst>
              <a:ext uri="{FF2B5EF4-FFF2-40B4-BE49-F238E27FC236}">
                <a16:creationId xmlns:a16="http://schemas.microsoft.com/office/drawing/2014/main" id="{7607AC28-625E-5898-562D-863944F114D0}"/>
              </a:ext>
            </a:extLst>
          </p:cNvPr>
          <p:cNvSpPr/>
          <p:nvPr/>
        </p:nvSpPr>
        <p:spPr>
          <a:xfrm>
            <a:off x="4724400" y="3947070"/>
            <a:ext cx="4190999" cy="1524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2050" name="Picture 2" descr="Working with Children Check">
            <a:extLst>
              <a:ext uri="{FF2B5EF4-FFF2-40B4-BE49-F238E27FC236}">
                <a16:creationId xmlns:a16="http://schemas.microsoft.com/office/drawing/2014/main" id="{8E89D83E-3CB0-686E-BE64-B52660F1F0A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54116" y="2843865"/>
            <a:ext cx="3619498" cy="18097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278755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E9A986-0C25-E4C1-9B46-B5EE7A707D6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31E2890-6279-537C-9118-85A8EF30AA50}"/>
              </a:ext>
            </a:extLst>
          </p:cNvPr>
          <p:cNvSpPr>
            <a:spLocks noGrp="1"/>
          </p:cNvSpPr>
          <p:nvPr>
            <p:ph type="title"/>
          </p:nvPr>
        </p:nvSpPr>
        <p:spPr/>
        <p:txBody>
          <a:bodyPr>
            <a:normAutofit/>
          </a:bodyPr>
          <a:lstStyle/>
          <a:p>
            <a:r>
              <a:rPr lang="en-AU" b="1" dirty="0">
                <a:solidFill>
                  <a:srgbClr val="FFC000"/>
                </a:solidFill>
              </a:rPr>
              <a:t>Working with Children Clearances (continued)</a:t>
            </a:r>
            <a:endParaRPr sz="1800" dirty="0">
              <a:solidFill>
                <a:srgbClr val="FFC000"/>
              </a:solidFill>
            </a:endParaRPr>
          </a:p>
        </p:txBody>
      </p:sp>
      <p:sp>
        <p:nvSpPr>
          <p:cNvPr id="5" name="Rectangle 4">
            <a:extLst>
              <a:ext uri="{FF2B5EF4-FFF2-40B4-BE49-F238E27FC236}">
                <a16:creationId xmlns:a16="http://schemas.microsoft.com/office/drawing/2014/main" id="{F3EB5924-5A13-19DC-17E3-16E845AA0B9D}"/>
              </a:ext>
            </a:extLst>
          </p:cNvPr>
          <p:cNvSpPr/>
          <p:nvPr/>
        </p:nvSpPr>
        <p:spPr>
          <a:xfrm>
            <a:off x="228600" y="1508670"/>
            <a:ext cx="8686800" cy="32004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a:extLst>
              <a:ext uri="{FF2B5EF4-FFF2-40B4-BE49-F238E27FC236}">
                <a16:creationId xmlns:a16="http://schemas.microsoft.com/office/drawing/2014/main" id="{04673190-37A2-F658-7C3B-63787EF4D336}"/>
              </a:ext>
            </a:extLst>
          </p:cNvPr>
          <p:cNvSpPr/>
          <p:nvPr/>
        </p:nvSpPr>
        <p:spPr>
          <a:xfrm>
            <a:off x="228600" y="1508670"/>
            <a:ext cx="8686800" cy="32004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defRPr sz="1100" b="0" i="0">
                <a:solidFill>
                  <a:srgbClr val="616161"/>
                </a:solidFill>
                <a:latin typeface="Proxima Nova"/>
              </a:defRPr>
            </a:pPr>
            <a:endParaRPr/>
          </a:p>
        </p:txBody>
      </p:sp>
      <p:sp>
        <p:nvSpPr>
          <p:cNvPr id="7" name="Rectangle 6">
            <a:extLst>
              <a:ext uri="{FF2B5EF4-FFF2-40B4-BE49-F238E27FC236}">
                <a16:creationId xmlns:a16="http://schemas.microsoft.com/office/drawing/2014/main" id="{79E5BCFC-9F0C-B506-3584-AFD7BE50C193}"/>
              </a:ext>
            </a:extLst>
          </p:cNvPr>
          <p:cNvSpPr/>
          <p:nvPr/>
        </p:nvSpPr>
        <p:spPr>
          <a:xfrm>
            <a:off x="7459082" y="3236616"/>
            <a:ext cx="1456317" cy="1320053"/>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ectangle 7">
            <a:extLst>
              <a:ext uri="{FF2B5EF4-FFF2-40B4-BE49-F238E27FC236}">
                <a16:creationId xmlns:a16="http://schemas.microsoft.com/office/drawing/2014/main" id="{91BE221B-65F7-90DD-17DD-9B7FCCFF67E5}"/>
              </a:ext>
            </a:extLst>
          </p:cNvPr>
          <p:cNvSpPr/>
          <p:nvPr/>
        </p:nvSpPr>
        <p:spPr>
          <a:xfrm>
            <a:off x="228600" y="1508670"/>
            <a:ext cx="4190999" cy="30480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a:extLst>
              <a:ext uri="{FF2B5EF4-FFF2-40B4-BE49-F238E27FC236}">
                <a16:creationId xmlns:a16="http://schemas.microsoft.com/office/drawing/2014/main" id="{EE57AAA8-EE44-9C0F-DD89-1AD36A38256F}"/>
              </a:ext>
            </a:extLst>
          </p:cNvPr>
          <p:cNvSpPr txBox="1"/>
          <p:nvPr/>
        </p:nvSpPr>
        <p:spPr>
          <a:xfrm>
            <a:off x="170385" y="712925"/>
            <a:ext cx="5961473" cy="4285789"/>
          </a:xfrm>
          <a:prstGeom prst="rect">
            <a:avLst/>
          </a:prstGeom>
          <a:noFill/>
          <a:ln>
            <a:noFill/>
          </a:ln>
        </p:spPr>
        <p:txBody>
          <a:bodyPr wrap="square" lIns="190500" tIns="0" rIns="0" bIns="190500" anchor="t">
            <a:spAutoFit/>
          </a:bodyPr>
          <a:lstStyle/>
          <a:p>
            <a:r>
              <a:rPr lang="en-AU" sz="1700" dirty="0">
                <a:latin typeface="Aptos" panose="020B0004020202020204" pitchFamily="34" charset="0"/>
              </a:rPr>
              <a:t>In Western Australia, a WWC Check is required for anyone engaged in </a:t>
            </a:r>
            <a:r>
              <a:rPr lang="en-AU" sz="1700" b="1" dirty="0">
                <a:latin typeface="Aptos" panose="020B0004020202020204" pitchFamily="34" charset="0"/>
              </a:rPr>
              <a:t>child-related work</a:t>
            </a:r>
            <a:r>
              <a:rPr lang="en-AU" sz="1700" dirty="0">
                <a:latin typeface="Aptos" panose="020B0004020202020204" pitchFamily="34" charset="0"/>
              </a:rPr>
              <a:t>, including:</a:t>
            </a:r>
          </a:p>
          <a:p>
            <a:pPr marL="285750" indent="-285750">
              <a:buFont typeface="Arial" panose="020B0604020202020204" pitchFamily="34" charset="0"/>
              <a:buChar char="•"/>
            </a:pPr>
            <a:r>
              <a:rPr lang="en-AU" sz="1700" dirty="0">
                <a:latin typeface="Aptos" panose="020B0004020202020204" pitchFamily="34" charset="0"/>
              </a:rPr>
              <a:t>Employees</a:t>
            </a:r>
          </a:p>
          <a:p>
            <a:pPr marL="285750" indent="-285750">
              <a:buFont typeface="Arial" panose="020B0604020202020204" pitchFamily="34" charset="0"/>
              <a:buChar char="•"/>
            </a:pPr>
            <a:r>
              <a:rPr lang="en-AU" sz="1700" dirty="0">
                <a:latin typeface="Aptos" panose="020B0004020202020204" pitchFamily="34" charset="0"/>
              </a:rPr>
              <a:t>Volunteers</a:t>
            </a:r>
          </a:p>
          <a:p>
            <a:pPr marL="285750" indent="-285750">
              <a:buFont typeface="Arial" panose="020B0604020202020204" pitchFamily="34" charset="0"/>
              <a:buChar char="•"/>
            </a:pPr>
            <a:r>
              <a:rPr lang="en-AU" sz="1700" dirty="0">
                <a:latin typeface="Aptos" panose="020B0004020202020204" pitchFamily="34" charset="0"/>
              </a:rPr>
              <a:t>Contractors</a:t>
            </a:r>
          </a:p>
          <a:p>
            <a:pPr marL="285750" indent="-285750">
              <a:buFont typeface="Arial" panose="020B0604020202020204" pitchFamily="34" charset="0"/>
              <a:buChar char="•"/>
            </a:pPr>
            <a:r>
              <a:rPr lang="en-AU" sz="1700" dirty="0">
                <a:latin typeface="Aptos" panose="020B0004020202020204" pitchFamily="34" charset="0"/>
              </a:rPr>
              <a:t>Self-employed persons</a:t>
            </a:r>
          </a:p>
          <a:p>
            <a:pPr marL="285750" indent="-285750">
              <a:buFont typeface="Arial" panose="020B0604020202020204" pitchFamily="34" charset="0"/>
              <a:buChar char="•"/>
            </a:pPr>
            <a:r>
              <a:rPr lang="en-AU" sz="1700" dirty="0">
                <a:latin typeface="Aptos" panose="020B0004020202020204" pitchFamily="34" charset="0"/>
              </a:rPr>
              <a:t>Host parents and adult household members (in exchange contexts)</a:t>
            </a:r>
          </a:p>
          <a:p>
            <a:br>
              <a:rPr lang="en-AU" sz="1700" dirty="0">
                <a:latin typeface="Aptos" panose="020B0004020202020204" pitchFamily="34" charset="0"/>
              </a:rPr>
            </a:br>
            <a:r>
              <a:rPr lang="en-AU" sz="1700" dirty="0">
                <a:latin typeface="Aptos" panose="020B0004020202020204" pitchFamily="34" charset="0"/>
              </a:rPr>
              <a:t>For Student Exchange Organisations (SEOs), this includes:</a:t>
            </a:r>
          </a:p>
          <a:p>
            <a:pPr marL="285750" indent="-285750">
              <a:buFont typeface="Arial" panose="020B0604020202020204" pitchFamily="34" charset="0"/>
              <a:buChar char="•"/>
            </a:pPr>
            <a:r>
              <a:rPr lang="en-AU" sz="1700" dirty="0">
                <a:latin typeface="Aptos" panose="020B0004020202020204" pitchFamily="34" charset="0"/>
              </a:rPr>
              <a:t>Staff in direct contact with students</a:t>
            </a:r>
          </a:p>
          <a:p>
            <a:pPr marL="285750" indent="-285750">
              <a:buFont typeface="Arial" panose="020B0604020202020204" pitchFamily="34" charset="0"/>
              <a:buChar char="•"/>
            </a:pPr>
            <a:r>
              <a:rPr lang="en-AU" sz="1700" dirty="0">
                <a:latin typeface="Aptos" panose="020B0004020202020204" pitchFamily="34" charset="0"/>
              </a:rPr>
              <a:t>Welfare coordinators</a:t>
            </a:r>
          </a:p>
          <a:p>
            <a:pPr marL="285750" indent="-285750">
              <a:buFont typeface="Arial" panose="020B0604020202020204" pitchFamily="34" charset="0"/>
              <a:buChar char="•"/>
            </a:pPr>
            <a:r>
              <a:rPr lang="en-AU" sz="1700" dirty="0">
                <a:latin typeface="Aptos" panose="020B0004020202020204" pitchFamily="34" charset="0"/>
              </a:rPr>
              <a:t>Host family adults (18+)</a:t>
            </a:r>
          </a:p>
          <a:p>
            <a:pPr marL="285750" indent="-285750">
              <a:buFont typeface="Arial" panose="020B0604020202020204" pitchFamily="34" charset="0"/>
              <a:buChar char="•"/>
            </a:pPr>
            <a:r>
              <a:rPr lang="en-AU" sz="1700" dirty="0">
                <a:latin typeface="Aptos" panose="020B0004020202020204" pitchFamily="34" charset="0"/>
              </a:rPr>
              <a:t>Any person with unsupervised access to exchange students</a:t>
            </a:r>
          </a:p>
          <a:p>
            <a:pPr marL="308610" indent="-171450" algn="l">
              <a:spcBef>
                <a:spcPts val="0"/>
              </a:spcBef>
              <a:spcAft>
                <a:spcPts val="800"/>
              </a:spcAft>
              <a:buSzPct val="100000"/>
              <a:buFont typeface="Arial" panose="020B0604020202020204" pitchFamily="34" charset="0"/>
              <a:buChar char="•"/>
            </a:pPr>
            <a:endParaRPr lang="en-AU" sz="1100" i="0" dirty="0">
              <a:latin typeface="Proxima Nova"/>
            </a:endParaRPr>
          </a:p>
        </p:txBody>
      </p:sp>
      <p:sp>
        <p:nvSpPr>
          <p:cNvPr id="13" name="Rectangle 12">
            <a:extLst>
              <a:ext uri="{FF2B5EF4-FFF2-40B4-BE49-F238E27FC236}">
                <a16:creationId xmlns:a16="http://schemas.microsoft.com/office/drawing/2014/main" id="{7BA26F0A-B242-378A-61A6-3D96239AE509}"/>
              </a:ext>
            </a:extLst>
          </p:cNvPr>
          <p:cNvSpPr/>
          <p:nvPr/>
        </p:nvSpPr>
        <p:spPr>
          <a:xfrm>
            <a:off x="4724400" y="3947070"/>
            <a:ext cx="4190999" cy="1524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2050" name="Picture 2" descr="Working with Children Check">
            <a:extLst>
              <a:ext uri="{FF2B5EF4-FFF2-40B4-BE49-F238E27FC236}">
                <a16:creationId xmlns:a16="http://schemas.microsoft.com/office/drawing/2014/main" id="{3045F724-DEE9-245C-C5E5-83EF6078454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00702" y="2855819"/>
            <a:ext cx="3619498" cy="18097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269735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0512BC-60A0-55DE-CAD2-C1CC14C926C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C228E84-9193-C2BF-E3B3-9D0BED3D3459}"/>
              </a:ext>
            </a:extLst>
          </p:cNvPr>
          <p:cNvSpPr>
            <a:spLocks noGrp="1"/>
          </p:cNvSpPr>
          <p:nvPr>
            <p:ph type="title"/>
          </p:nvPr>
        </p:nvSpPr>
        <p:spPr/>
        <p:txBody>
          <a:bodyPr>
            <a:normAutofit/>
          </a:bodyPr>
          <a:lstStyle/>
          <a:p>
            <a:r>
              <a:rPr lang="en-AU" b="1" dirty="0">
                <a:solidFill>
                  <a:srgbClr val="FFC000"/>
                </a:solidFill>
              </a:rPr>
              <a:t>Working with Children Clearances (continued)</a:t>
            </a:r>
            <a:endParaRPr sz="1800" dirty="0">
              <a:solidFill>
                <a:srgbClr val="FFC000"/>
              </a:solidFill>
            </a:endParaRPr>
          </a:p>
        </p:txBody>
      </p:sp>
      <p:sp>
        <p:nvSpPr>
          <p:cNvPr id="5" name="Rectangle 4">
            <a:extLst>
              <a:ext uri="{FF2B5EF4-FFF2-40B4-BE49-F238E27FC236}">
                <a16:creationId xmlns:a16="http://schemas.microsoft.com/office/drawing/2014/main" id="{8D40F9E1-9C73-0BA1-7432-A0D3CF7006BA}"/>
              </a:ext>
            </a:extLst>
          </p:cNvPr>
          <p:cNvSpPr/>
          <p:nvPr/>
        </p:nvSpPr>
        <p:spPr>
          <a:xfrm>
            <a:off x="228600" y="1508670"/>
            <a:ext cx="8686800" cy="32004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a:extLst>
              <a:ext uri="{FF2B5EF4-FFF2-40B4-BE49-F238E27FC236}">
                <a16:creationId xmlns:a16="http://schemas.microsoft.com/office/drawing/2014/main" id="{61594A21-1FFA-C474-B0EC-F1B8C8927137}"/>
              </a:ext>
            </a:extLst>
          </p:cNvPr>
          <p:cNvSpPr/>
          <p:nvPr/>
        </p:nvSpPr>
        <p:spPr>
          <a:xfrm>
            <a:off x="228600" y="1508670"/>
            <a:ext cx="8686800" cy="32004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defRPr sz="1100" b="0" i="0">
                <a:solidFill>
                  <a:srgbClr val="616161"/>
                </a:solidFill>
                <a:latin typeface="Proxima Nova"/>
              </a:defRPr>
            </a:pPr>
            <a:endParaRPr/>
          </a:p>
        </p:txBody>
      </p:sp>
      <p:sp>
        <p:nvSpPr>
          <p:cNvPr id="7" name="Rectangle 6">
            <a:extLst>
              <a:ext uri="{FF2B5EF4-FFF2-40B4-BE49-F238E27FC236}">
                <a16:creationId xmlns:a16="http://schemas.microsoft.com/office/drawing/2014/main" id="{9659EA2B-E0A4-C9E4-5DA8-7827CB521735}"/>
              </a:ext>
            </a:extLst>
          </p:cNvPr>
          <p:cNvSpPr/>
          <p:nvPr/>
        </p:nvSpPr>
        <p:spPr>
          <a:xfrm>
            <a:off x="7459082" y="3236616"/>
            <a:ext cx="1456317" cy="1320053"/>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ectangle 7">
            <a:extLst>
              <a:ext uri="{FF2B5EF4-FFF2-40B4-BE49-F238E27FC236}">
                <a16:creationId xmlns:a16="http://schemas.microsoft.com/office/drawing/2014/main" id="{32BBCC8B-2D33-B31B-CA91-02D6A61D1998}"/>
              </a:ext>
            </a:extLst>
          </p:cNvPr>
          <p:cNvSpPr/>
          <p:nvPr/>
        </p:nvSpPr>
        <p:spPr>
          <a:xfrm>
            <a:off x="228600" y="1508670"/>
            <a:ext cx="4190999" cy="30480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a:extLst>
              <a:ext uri="{FF2B5EF4-FFF2-40B4-BE49-F238E27FC236}">
                <a16:creationId xmlns:a16="http://schemas.microsoft.com/office/drawing/2014/main" id="{D5074CDE-D7DA-DFD1-36A1-2A226EC1B7AF}"/>
              </a:ext>
            </a:extLst>
          </p:cNvPr>
          <p:cNvSpPr txBox="1"/>
          <p:nvPr/>
        </p:nvSpPr>
        <p:spPr>
          <a:xfrm>
            <a:off x="170386" y="712925"/>
            <a:ext cx="6409708" cy="3562514"/>
          </a:xfrm>
          <a:prstGeom prst="rect">
            <a:avLst/>
          </a:prstGeom>
          <a:noFill/>
          <a:ln>
            <a:noFill/>
          </a:ln>
        </p:spPr>
        <p:txBody>
          <a:bodyPr wrap="square" lIns="190500" tIns="0" rIns="0" bIns="190500" anchor="t">
            <a:spAutoFit/>
          </a:bodyPr>
          <a:lstStyle/>
          <a:p>
            <a:r>
              <a:rPr lang="en-AU" sz="1600" kern="100" dirty="0">
                <a:latin typeface="Aptos" panose="020B0004020202020204" pitchFamily="34" charset="0"/>
                <a:ea typeface="Aptos" panose="020B0004020202020204" pitchFamily="34" charset="0"/>
                <a:cs typeface="Times New Roman" panose="02020603050405020304" pitchFamily="18" charset="0"/>
              </a:rPr>
              <a:t>Applications must be lodged in person.</a:t>
            </a:r>
          </a:p>
          <a:p>
            <a:pPr marL="285750" indent="-285750">
              <a:buFont typeface="Arial" panose="020B0604020202020204" pitchFamily="34" charset="0"/>
              <a:buChar char="•"/>
            </a:pPr>
            <a:r>
              <a:rPr lang="en-AU" sz="1600" kern="100" dirty="0">
                <a:latin typeface="Aptos" panose="020B0004020202020204" pitchFamily="34" charset="0"/>
                <a:ea typeface="Aptos" panose="020B0004020202020204" pitchFamily="34" charset="0"/>
                <a:cs typeface="Times New Roman" panose="02020603050405020304" pitchFamily="18" charset="0"/>
              </a:rPr>
              <a:t>Step 1 – Obtain Application Form</a:t>
            </a:r>
          </a:p>
          <a:p>
            <a:r>
              <a:rPr lang="en-AU" sz="1600" kern="100" dirty="0">
                <a:latin typeface="Aptos" panose="020B0004020202020204" pitchFamily="34" charset="0"/>
                <a:ea typeface="Aptos" panose="020B0004020202020204" pitchFamily="34" charset="0"/>
                <a:cs typeface="Times New Roman" panose="02020603050405020304" pitchFamily="18" charset="0"/>
              </a:rPr>
              <a:t>       - available at authorised Australia Post outlets.</a:t>
            </a:r>
          </a:p>
          <a:p>
            <a:pPr marL="285750" indent="-285750">
              <a:buFont typeface="Arial" panose="020B0604020202020204" pitchFamily="34" charset="0"/>
              <a:buChar char="•"/>
            </a:pPr>
            <a:r>
              <a:rPr lang="en-AU" sz="1600" kern="100" dirty="0">
                <a:latin typeface="Aptos" panose="020B0004020202020204" pitchFamily="34" charset="0"/>
                <a:ea typeface="Aptos" panose="020B0004020202020204" pitchFamily="34" charset="0"/>
                <a:cs typeface="Times New Roman" panose="02020603050405020304" pitchFamily="18" charset="0"/>
              </a:rPr>
              <a:t>Step 2 – Complete the Form</a:t>
            </a:r>
          </a:p>
          <a:p>
            <a:r>
              <a:rPr lang="en-AU" sz="1600" kern="100" dirty="0">
                <a:latin typeface="Aptos" panose="020B0004020202020204" pitchFamily="34" charset="0"/>
                <a:ea typeface="Aptos" panose="020B0004020202020204" pitchFamily="34" charset="0"/>
                <a:cs typeface="Times New Roman" panose="02020603050405020304" pitchFamily="18" charset="0"/>
              </a:rPr>
              <a:t>       - applicant completes personal details.</a:t>
            </a:r>
          </a:p>
          <a:p>
            <a:r>
              <a:rPr lang="en-AU" sz="1600" kern="100" dirty="0">
                <a:latin typeface="Aptos" panose="020B0004020202020204" pitchFamily="34" charset="0"/>
                <a:ea typeface="Aptos" panose="020B0004020202020204" pitchFamily="34" charset="0"/>
                <a:cs typeface="Times New Roman" panose="02020603050405020304" pitchFamily="18" charset="0"/>
              </a:rPr>
              <a:t>       - organisation representative completes employer/role section.</a:t>
            </a:r>
          </a:p>
          <a:p>
            <a:pPr marL="285750" indent="-285750">
              <a:buFont typeface="Arial" panose="020B0604020202020204" pitchFamily="34" charset="0"/>
              <a:buChar char="•"/>
            </a:pPr>
            <a:r>
              <a:rPr lang="en-AU" sz="1600" kern="100" dirty="0">
                <a:latin typeface="Aptos" panose="020B0004020202020204" pitchFamily="34" charset="0"/>
                <a:ea typeface="Aptos" panose="020B0004020202020204" pitchFamily="34" charset="0"/>
                <a:cs typeface="Times New Roman" panose="02020603050405020304" pitchFamily="18" charset="0"/>
              </a:rPr>
              <a:t>Step 3 – Provide 100 Points of Identification</a:t>
            </a:r>
          </a:p>
          <a:p>
            <a:r>
              <a:rPr lang="en-AU" sz="1600" kern="100" dirty="0">
                <a:latin typeface="Aptos" panose="020B0004020202020204" pitchFamily="34" charset="0"/>
                <a:ea typeface="Aptos" panose="020B0004020202020204" pitchFamily="34" charset="0"/>
                <a:cs typeface="Times New Roman" panose="02020603050405020304" pitchFamily="18" charset="0"/>
              </a:rPr>
              <a:t>       - identity documents must be verified at Australia Post.</a:t>
            </a:r>
          </a:p>
          <a:p>
            <a:pPr marL="285750" indent="-285750">
              <a:buFont typeface="Arial" panose="020B0604020202020204" pitchFamily="34" charset="0"/>
              <a:buChar char="•"/>
            </a:pPr>
            <a:r>
              <a:rPr lang="en-AU" sz="1600" kern="100" dirty="0">
                <a:latin typeface="Aptos" panose="020B0004020202020204" pitchFamily="34" charset="0"/>
                <a:ea typeface="Aptos" panose="020B0004020202020204" pitchFamily="34" charset="0"/>
                <a:cs typeface="Times New Roman" panose="02020603050405020304" pitchFamily="18" charset="0"/>
              </a:rPr>
              <a:t>Step 4 – Lodge and Pay Fee</a:t>
            </a:r>
          </a:p>
          <a:p>
            <a:r>
              <a:rPr lang="en-AU" sz="1600" kern="100" dirty="0">
                <a:latin typeface="Aptos" panose="020B0004020202020204" pitchFamily="34" charset="0"/>
                <a:ea typeface="Aptos" panose="020B0004020202020204" pitchFamily="34" charset="0"/>
                <a:cs typeface="Times New Roman" panose="02020603050405020304" pitchFamily="18" charset="0"/>
              </a:rPr>
              <a:t>       - lodgement occurs at Australia Post.</a:t>
            </a:r>
          </a:p>
          <a:p>
            <a:endParaRPr lang="en-AU" sz="1600" kern="100" dirty="0">
              <a:latin typeface="Aptos" panose="020B0004020202020204" pitchFamily="34" charset="0"/>
              <a:ea typeface="Aptos" panose="020B0004020202020204" pitchFamily="34" charset="0"/>
              <a:cs typeface="Times New Roman" panose="02020603050405020304" pitchFamily="18" charset="0"/>
            </a:endParaRPr>
          </a:p>
          <a:p>
            <a:r>
              <a:rPr lang="en-AU" sz="1600" b="1" kern="100" dirty="0">
                <a:latin typeface="Aptos" panose="020B0004020202020204" pitchFamily="34" charset="0"/>
                <a:ea typeface="Aptos" panose="020B0004020202020204" pitchFamily="34" charset="0"/>
                <a:cs typeface="Times New Roman" panose="02020603050405020304" pitchFamily="18" charset="0"/>
              </a:rPr>
              <a:t>Official website</a:t>
            </a:r>
            <a:br>
              <a:rPr lang="en-AU" sz="1600" kern="100" dirty="0">
                <a:latin typeface="Aptos" panose="020B0004020202020204" pitchFamily="34" charset="0"/>
                <a:ea typeface="Aptos" panose="020B0004020202020204" pitchFamily="34" charset="0"/>
                <a:cs typeface="Times New Roman" panose="02020603050405020304" pitchFamily="18" charset="0"/>
              </a:rPr>
            </a:br>
            <a:r>
              <a:rPr lang="en-AU" sz="1600" kern="100" dirty="0">
                <a:latin typeface="Aptos" panose="020B0004020202020204" pitchFamily="34" charset="0"/>
                <a:ea typeface="Aptos" panose="020B0004020202020204" pitchFamily="34" charset="0"/>
                <a:cs typeface="Times New Roman" panose="02020603050405020304" pitchFamily="18" charset="0"/>
              </a:rPr>
              <a:t>https://</a:t>
            </a:r>
            <a:r>
              <a:rPr lang="en-AU" sz="1600" kern="100" dirty="0" err="1">
                <a:latin typeface="Aptos" panose="020B0004020202020204" pitchFamily="34" charset="0"/>
                <a:ea typeface="Aptos" panose="020B0004020202020204" pitchFamily="34" charset="0"/>
                <a:cs typeface="Times New Roman" panose="02020603050405020304" pitchFamily="18" charset="0"/>
              </a:rPr>
              <a:t>workingwithchildren.wa.gov.au</a:t>
            </a:r>
            <a:endParaRPr lang="en-AU" sz="1600" kern="100" dirty="0">
              <a:latin typeface="Aptos" panose="020B0004020202020204" pitchFamily="34" charset="0"/>
              <a:ea typeface="Aptos" panose="020B0004020202020204" pitchFamily="34" charset="0"/>
              <a:cs typeface="Times New Roman" panose="02020603050405020304" pitchFamily="18" charset="0"/>
            </a:endParaRPr>
          </a:p>
          <a:p>
            <a:pPr marL="308610" indent="-171450" algn="l">
              <a:spcBef>
                <a:spcPts val="0"/>
              </a:spcBef>
              <a:spcAft>
                <a:spcPts val="800"/>
              </a:spcAft>
              <a:buSzPct val="100000"/>
              <a:buFont typeface="Arial" panose="020B0604020202020204" pitchFamily="34" charset="0"/>
              <a:buChar char="•"/>
            </a:pPr>
            <a:endParaRPr lang="en-AU" sz="1100" i="0" dirty="0">
              <a:latin typeface="Proxima Nova"/>
            </a:endParaRPr>
          </a:p>
        </p:txBody>
      </p:sp>
      <p:sp>
        <p:nvSpPr>
          <p:cNvPr id="13" name="Rectangle 12">
            <a:extLst>
              <a:ext uri="{FF2B5EF4-FFF2-40B4-BE49-F238E27FC236}">
                <a16:creationId xmlns:a16="http://schemas.microsoft.com/office/drawing/2014/main" id="{A1F7DBE6-A3B3-7C75-FA81-5576E4DCB12F}"/>
              </a:ext>
            </a:extLst>
          </p:cNvPr>
          <p:cNvSpPr/>
          <p:nvPr/>
        </p:nvSpPr>
        <p:spPr>
          <a:xfrm>
            <a:off x="4724400" y="3947070"/>
            <a:ext cx="4190999" cy="1524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2050" name="Picture 2" descr="Working with Children Check">
            <a:extLst>
              <a:ext uri="{FF2B5EF4-FFF2-40B4-BE49-F238E27FC236}">
                <a16:creationId xmlns:a16="http://schemas.microsoft.com/office/drawing/2014/main" id="{D5383DAC-CB6F-8B64-4638-58CBE528BCC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54116" y="2843865"/>
            <a:ext cx="3619498" cy="18097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2900386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234A23-138D-CAFA-AE9E-235792D0452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568EC73-8E7C-564B-46F4-DB1031034066}"/>
              </a:ext>
            </a:extLst>
          </p:cNvPr>
          <p:cNvSpPr>
            <a:spLocks noGrp="1"/>
          </p:cNvSpPr>
          <p:nvPr>
            <p:ph type="title"/>
          </p:nvPr>
        </p:nvSpPr>
        <p:spPr/>
        <p:txBody>
          <a:bodyPr>
            <a:normAutofit/>
          </a:bodyPr>
          <a:lstStyle/>
          <a:p>
            <a:r>
              <a:rPr lang="en-AU" b="1" dirty="0">
                <a:solidFill>
                  <a:srgbClr val="FFC000"/>
                </a:solidFill>
              </a:rPr>
              <a:t>Working with Children Clearances (continued)</a:t>
            </a:r>
            <a:endParaRPr sz="1800" dirty="0">
              <a:solidFill>
                <a:srgbClr val="FFC000"/>
              </a:solidFill>
            </a:endParaRPr>
          </a:p>
        </p:txBody>
      </p:sp>
      <p:sp>
        <p:nvSpPr>
          <p:cNvPr id="5" name="Rectangle 4">
            <a:extLst>
              <a:ext uri="{FF2B5EF4-FFF2-40B4-BE49-F238E27FC236}">
                <a16:creationId xmlns:a16="http://schemas.microsoft.com/office/drawing/2014/main" id="{81CC7627-089F-47C2-B787-7B4D2EB6C231}"/>
              </a:ext>
            </a:extLst>
          </p:cNvPr>
          <p:cNvSpPr/>
          <p:nvPr/>
        </p:nvSpPr>
        <p:spPr>
          <a:xfrm>
            <a:off x="228600" y="1508670"/>
            <a:ext cx="8686800" cy="32004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a:extLst>
              <a:ext uri="{FF2B5EF4-FFF2-40B4-BE49-F238E27FC236}">
                <a16:creationId xmlns:a16="http://schemas.microsoft.com/office/drawing/2014/main" id="{1280700D-AA8E-BD54-B3B3-E40E695815C2}"/>
              </a:ext>
            </a:extLst>
          </p:cNvPr>
          <p:cNvSpPr/>
          <p:nvPr/>
        </p:nvSpPr>
        <p:spPr>
          <a:xfrm>
            <a:off x="228600" y="1508670"/>
            <a:ext cx="8686800" cy="32004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defRPr sz="1100" b="0" i="0">
                <a:solidFill>
                  <a:srgbClr val="616161"/>
                </a:solidFill>
                <a:latin typeface="Proxima Nova"/>
              </a:defRPr>
            </a:pPr>
            <a:endParaRPr/>
          </a:p>
        </p:txBody>
      </p:sp>
      <p:sp>
        <p:nvSpPr>
          <p:cNvPr id="7" name="Rectangle 6">
            <a:extLst>
              <a:ext uri="{FF2B5EF4-FFF2-40B4-BE49-F238E27FC236}">
                <a16:creationId xmlns:a16="http://schemas.microsoft.com/office/drawing/2014/main" id="{C23A9245-9C40-4216-EE64-1C19EF9A9B56}"/>
              </a:ext>
            </a:extLst>
          </p:cNvPr>
          <p:cNvSpPr/>
          <p:nvPr/>
        </p:nvSpPr>
        <p:spPr>
          <a:xfrm>
            <a:off x="7459082" y="3236616"/>
            <a:ext cx="1456317" cy="1320053"/>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ectangle 7">
            <a:extLst>
              <a:ext uri="{FF2B5EF4-FFF2-40B4-BE49-F238E27FC236}">
                <a16:creationId xmlns:a16="http://schemas.microsoft.com/office/drawing/2014/main" id="{C0C3E983-2138-2C7A-88DD-6E210354CBD3}"/>
              </a:ext>
            </a:extLst>
          </p:cNvPr>
          <p:cNvSpPr/>
          <p:nvPr/>
        </p:nvSpPr>
        <p:spPr>
          <a:xfrm>
            <a:off x="228600" y="1508670"/>
            <a:ext cx="4190999" cy="30480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a:extLst>
              <a:ext uri="{FF2B5EF4-FFF2-40B4-BE49-F238E27FC236}">
                <a16:creationId xmlns:a16="http://schemas.microsoft.com/office/drawing/2014/main" id="{A6420B89-3DBF-EDC1-DA7A-809A7C0D762F}"/>
              </a:ext>
            </a:extLst>
          </p:cNvPr>
          <p:cNvSpPr txBox="1"/>
          <p:nvPr/>
        </p:nvSpPr>
        <p:spPr>
          <a:xfrm>
            <a:off x="170386" y="712925"/>
            <a:ext cx="6409708" cy="3316292"/>
          </a:xfrm>
          <a:prstGeom prst="rect">
            <a:avLst/>
          </a:prstGeom>
          <a:noFill/>
          <a:ln>
            <a:noFill/>
          </a:ln>
        </p:spPr>
        <p:txBody>
          <a:bodyPr wrap="square" lIns="190500" tIns="0" rIns="0" bIns="190500" anchor="t">
            <a:spAutoFit/>
          </a:bodyPr>
          <a:lstStyle/>
          <a:p>
            <a:r>
              <a:rPr lang="en-AU" sz="1600" dirty="0">
                <a:latin typeface="Aptos" panose="020B0004020202020204" pitchFamily="34" charset="0"/>
              </a:rPr>
              <a:t>Organisations must:</a:t>
            </a:r>
          </a:p>
          <a:p>
            <a:pPr marL="285750" indent="-285750">
              <a:buFont typeface="Arial" panose="020B0604020202020204" pitchFamily="34" charset="0"/>
              <a:buChar char="•"/>
            </a:pPr>
            <a:r>
              <a:rPr lang="en-AU" sz="1600" dirty="0">
                <a:latin typeface="Aptos" panose="020B0004020202020204" pitchFamily="34" charset="0"/>
              </a:rPr>
              <a:t>Ensure required persons hold a valid WWC Card before engaging in child-related work (or have proof of application lodgement where permitted).</a:t>
            </a:r>
          </a:p>
          <a:p>
            <a:pPr marL="285750" indent="-285750">
              <a:buFont typeface="Arial" panose="020B0604020202020204" pitchFamily="34" charset="0"/>
              <a:buChar char="•"/>
            </a:pPr>
            <a:r>
              <a:rPr lang="en-AU" sz="1600" dirty="0">
                <a:latin typeface="Aptos" panose="020B0004020202020204" pitchFamily="34" charset="0"/>
              </a:rPr>
              <a:t>Record WWC number and expiry date.</a:t>
            </a:r>
          </a:p>
          <a:p>
            <a:pPr marL="285750" indent="-285750">
              <a:buFont typeface="Arial" panose="020B0604020202020204" pitchFamily="34" charset="0"/>
              <a:buChar char="•"/>
            </a:pPr>
            <a:r>
              <a:rPr lang="en-AU" sz="1600" dirty="0">
                <a:latin typeface="Aptos" panose="020B0004020202020204" pitchFamily="34" charset="0"/>
              </a:rPr>
              <a:t>Verify card validity online.</a:t>
            </a:r>
          </a:p>
          <a:p>
            <a:pPr marL="285750" indent="-285750">
              <a:buFont typeface="Arial" panose="020B0604020202020204" pitchFamily="34" charset="0"/>
              <a:buChar char="•"/>
            </a:pPr>
            <a:r>
              <a:rPr lang="en-AU" sz="1600" dirty="0">
                <a:latin typeface="Aptos" panose="020B0004020202020204" pitchFamily="34" charset="0"/>
              </a:rPr>
              <a:t>Remove individuals from child-related work if:</a:t>
            </a:r>
          </a:p>
          <a:p>
            <a:pPr lvl="1"/>
            <a:r>
              <a:rPr lang="en-AU" sz="1600" dirty="0">
                <a:latin typeface="Aptos" panose="020B0004020202020204" pitchFamily="34" charset="0"/>
              </a:rPr>
              <a:t>- the card expires</a:t>
            </a:r>
          </a:p>
          <a:p>
            <a:pPr lvl="1"/>
            <a:r>
              <a:rPr lang="en-AU" sz="1600" dirty="0">
                <a:latin typeface="Aptos" panose="020B0004020202020204" pitchFamily="34" charset="0"/>
              </a:rPr>
              <a:t>- a Negative Notice is issued</a:t>
            </a:r>
          </a:p>
          <a:p>
            <a:pPr marL="285750" indent="-285750">
              <a:buFont typeface="Arial" panose="020B0604020202020204" pitchFamily="34" charset="0"/>
              <a:buChar char="•"/>
            </a:pPr>
            <a:r>
              <a:rPr lang="en-AU" sz="1600" dirty="0">
                <a:latin typeface="Aptos" panose="020B0004020202020204" pitchFamily="34" charset="0"/>
              </a:rPr>
              <a:t>Maintain a WWC Register for audit purposes.</a:t>
            </a:r>
          </a:p>
          <a:p>
            <a:endParaRPr lang="en-AU" sz="1600" dirty="0">
              <a:latin typeface="Aptos" panose="020B0004020202020204" pitchFamily="34" charset="0"/>
            </a:endParaRPr>
          </a:p>
          <a:p>
            <a:r>
              <a:rPr lang="en-AU" sz="1600" dirty="0">
                <a:latin typeface="Aptos" panose="020B0004020202020204" pitchFamily="34" charset="0"/>
              </a:rPr>
              <a:t>Failure to comply may result in significant penalties.</a:t>
            </a:r>
          </a:p>
          <a:p>
            <a:pPr marL="308610" indent="-171450" algn="l">
              <a:spcBef>
                <a:spcPts val="0"/>
              </a:spcBef>
              <a:spcAft>
                <a:spcPts val="800"/>
              </a:spcAft>
              <a:buSzPct val="100000"/>
              <a:buFont typeface="Arial" panose="020B0604020202020204" pitchFamily="34" charset="0"/>
              <a:buChar char="•"/>
            </a:pPr>
            <a:endParaRPr lang="en-AU" sz="1100" i="0" dirty="0">
              <a:latin typeface="Proxima Nova"/>
            </a:endParaRPr>
          </a:p>
        </p:txBody>
      </p:sp>
      <p:sp>
        <p:nvSpPr>
          <p:cNvPr id="13" name="Rectangle 12">
            <a:extLst>
              <a:ext uri="{FF2B5EF4-FFF2-40B4-BE49-F238E27FC236}">
                <a16:creationId xmlns:a16="http://schemas.microsoft.com/office/drawing/2014/main" id="{2BB43CE1-3426-4B6F-37A5-A785F37B715C}"/>
              </a:ext>
            </a:extLst>
          </p:cNvPr>
          <p:cNvSpPr/>
          <p:nvPr/>
        </p:nvSpPr>
        <p:spPr>
          <a:xfrm>
            <a:off x="4724400" y="3947070"/>
            <a:ext cx="4190999" cy="1524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2050" name="Picture 2" descr="Working with Children Check">
            <a:extLst>
              <a:ext uri="{FF2B5EF4-FFF2-40B4-BE49-F238E27FC236}">
                <a16:creationId xmlns:a16="http://schemas.microsoft.com/office/drawing/2014/main" id="{BD9107A4-A08F-6709-216D-C0EE8C5C7BB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54116" y="2843865"/>
            <a:ext cx="3619498" cy="18097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5808471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57126" y="1858825"/>
            <a:ext cx="8520600" cy="712925"/>
          </a:xfrm>
        </p:spPr>
        <p:txBody>
          <a:bodyPr>
            <a:normAutofit/>
          </a:bodyPr>
          <a:lstStyle/>
          <a:p>
            <a:r>
              <a:rPr lang="en-AU" b="1" dirty="0">
                <a:solidFill>
                  <a:srgbClr val="FFC000"/>
                </a:solidFill>
              </a:rPr>
              <a:t>THANK YOU</a:t>
            </a:r>
            <a:endParaRPr sz="1800" dirty="0">
              <a:solidFill>
                <a:srgbClr val="FFC000"/>
              </a:solidFill>
            </a:endParaRPr>
          </a:p>
        </p:txBody>
      </p:sp>
      <p:sp>
        <p:nvSpPr>
          <p:cNvPr id="13" name="Rectangle 12"/>
          <p:cNvSpPr/>
          <p:nvPr/>
        </p:nvSpPr>
        <p:spPr>
          <a:xfrm>
            <a:off x="4724400" y="3947070"/>
            <a:ext cx="4190999" cy="1524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extLst>
      <p:ext uri="{BB962C8B-B14F-4D97-AF65-F5344CB8AC3E}">
        <p14:creationId xmlns:p14="http://schemas.microsoft.com/office/powerpoint/2010/main" val="3144216355"/>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DAFC5C006920E4FBCC29FCBEFEBCBBA" ma:contentTypeVersion="12" ma:contentTypeDescription="Create a new document." ma:contentTypeScope="" ma:versionID="58bd3cf833d48c00434e69e65cf7ace9">
  <xsd:schema xmlns:xsd="http://www.w3.org/2001/XMLSchema" xmlns:xs="http://www.w3.org/2001/XMLSchema" xmlns:p="http://schemas.microsoft.com/office/2006/metadata/properties" xmlns:ns2="6bcdc6e8-07ad-4b2b-9909-42e7830e4429" xmlns:ns3="d830d471-51e5-47a0-9b91-f381615b05c8" targetNamespace="http://schemas.microsoft.com/office/2006/metadata/properties" ma:root="true" ma:fieldsID="158fecc4e808942b20d81f8ac4d20a3f" ns2:_="" ns3:_="">
    <xsd:import namespace="6bcdc6e8-07ad-4b2b-9909-42e7830e4429"/>
    <xsd:import namespace="d830d471-51e5-47a0-9b91-f381615b05c8"/>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bcdc6e8-07ad-4b2b-9909-42e7830e442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d41527c5-74e3-4f4f-abb3-e5ad041bd545"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d830d471-51e5-47a0-9b91-f381615b05c8"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a7e644ee-26ee-4091-aee1-94740700353e}" ma:internalName="TaxCatchAll" ma:showField="CatchAllData" ma:web="d830d471-51e5-47a0-9b91-f381615b05c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6bcdc6e8-07ad-4b2b-9909-42e7830e4429">
      <Terms xmlns="http://schemas.microsoft.com/office/infopath/2007/PartnerControls"/>
    </lcf76f155ced4ddcb4097134ff3c332f>
    <TaxCatchAll xmlns="d830d471-51e5-47a0-9b91-f381615b05c8" xsi:nil="true"/>
  </documentManagement>
</p:properties>
</file>

<file path=customXml/itemProps1.xml><?xml version="1.0" encoding="utf-8"?>
<ds:datastoreItem xmlns:ds="http://schemas.openxmlformats.org/officeDocument/2006/customXml" ds:itemID="{CF7DEFBE-6AFA-4D3A-9E92-5506A3AAA517}"/>
</file>

<file path=customXml/itemProps2.xml><?xml version="1.0" encoding="utf-8"?>
<ds:datastoreItem xmlns:ds="http://schemas.openxmlformats.org/officeDocument/2006/customXml" ds:itemID="{13CDCEDA-CF9F-4894-AF80-658BAC324B55}"/>
</file>

<file path=customXml/itemProps3.xml><?xml version="1.0" encoding="utf-8"?>
<ds:datastoreItem xmlns:ds="http://schemas.openxmlformats.org/officeDocument/2006/customXml" ds:itemID="{EFB03CAD-E230-4372-81C6-07BBBA0D2552}"/>
</file>

<file path=docProps/app.xml><?xml version="1.0" encoding="utf-8"?>
<Properties xmlns="http://schemas.openxmlformats.org/officeDocument/2006/extended-properties" xmlns:vt="http://schemas.openxmlformats.org/officeDocument/2006/docPropsVTypes">
  <Template>Facet</Template>
  <TotalTime>123</TotalTime>
  <Words>2705</Words>
  <Application>Microsoft Macintosh PowerPoint</Application>
  <PresentationFormat>On-screen Show (16:9)</PresentationFormat>
  <Paragraphs>186</Paragraphs>
  <Slides>24</Slides>
  <Notes>23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24</vt:i4>
      </vt:variant>
    </vt:vector>
  </HeadingPairs>
  <TitlesOfParts>
    <vt:vector size="30" baseType="lpstr">
      <vt:lpstr>Proxima Nova</vt:lpstr>
      <vt:lpstr>Arial</vt:lpstr>
      <vt:lpstr>Aptos</vt:lpstr>
      <vt:lpstr>Wingdings 3</vt:lpstr>
      <vt:lpstr>Trebuchet MS</vt:lpstr>
      <vt:lpstr>Facet</vt:lpstr>
      <vt:lpstr>PowerPoint Presentation</vt:lpstr>
      <vt:lpstr>Context</vt:lpstr>
      <vt:lpstr>Context (continued)</vt:lpstr>
      <vt:lpstr>Context (continued)</vt:lpstr>
      <vt:lpstr>Rationale for Student Exchange Programs</vt:lpstr>
      <vt:lpstr>Objectives of Student Exchange Programs</vt:lpstr>
      <vt:lpstr>Student Exchange Programs in Western Australia</vt:lpstr>
      <vt:lpstr>Principle of Reciprocity</vt:lpstr>
      <vt:lpstr>Western Australian legislation</vt:lpstr>
      <vt:lpstr>Approval to provide Student Exchange Programs</vt:lpstr>
      <vt:lpstr>Visa Requirements</vt:lpstr>
      <vt:lpstr>Visa Requirements (continued …)</vt:lpstr>
      <vt:lpstr>TAFE INTERNATIONAL WA</vt:lpstr>
      <vt:lpstr>Student Exchange Organisation (SEO)</vt:lpstr>
      <vt:lpstr>Student Exchange Organisation (SEO) (continued ….)</vt:lpstr>
      <vt:lpstr>Exchange student</vt:lpstr>
      <vt:lpstr>The Australian Government</vt:lpstr>
      <vt:lpstr>Working with Children Clearances</vt:lpstr>
      <vt:lpstr>Working with Children Clearances (continued)</vt:lpstr>
      <vt:lpstr>Working with Children Clearances (continued)</vt:lpstr>
      <vt:lpstr>Working with Children Clearances (continued)</vt:lpstr>
      <vt:lpstr>Working with Children Clearances (continued)</vt:lpstr>
      <vt:lpstr>Working with Children Clearances (continued)</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Vasili Papanicolou</cp:lastModifiedBy>
  <cp:revision>27</cp:revision>
  <dcterms:modified xsi:type="dcterms:W3CDTF">2026-03-12T23:24:04Z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0x0101009DAFC5C006920E4FBCC29FCBEFEBCBBA</vt:lpwstr>
  </property>
</Properties>
</file>